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E125A7-4C3C-402E-B894-C47797F90C5F}" v="8" dt="2023-02-06T23:30:17.78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0" d="100"/>
          <a:sy n="80" d="100"/>
        </p:scale>
        <p:origin x="4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11D54B-68B2-B4A1-5A78-E4BCEB772F6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B810BDC-1CDF-2F25-3BE0-265C775C7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1E3FD89-F875-E309-53D1-827F6D7FAA2C}"/>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53A0D49C-8C9D-3E27-19DE-A1A13BFA80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1C9E61B-F85C-099B-9862-C8898490204A}"/>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319022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C2E52C-18F9-259B-DA56-0E4F6F25158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DC67456-41E6-11C8-FD90-86EB3914009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5E1AF8-49F8-AB35-7731-7BB12F75B899}"/>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E73C6775-6E56-F9C9-2CA2-212427D56B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30DE8A-054B-7BA9-C606-E3EC64A1DF46}"/>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2993192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DBB0632-CF3F-F037-A9F0-C4D284835D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3D99357-C29B-91B1-1095-D9D1A41C3D6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F0D0182-FED8-E2F2-A4C1-663AD19F80EC}"/>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F31F81A4-95D8-F051-9CBE-C36B9B68DD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B9AE5D-62DB-2C1E-FC58-CD13A434DA8A}"/>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305073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C51E7-911D-083E-A9A6-7D562E8F67B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53B1C2E-1013-1D7C-C4C6-1DC02D07EA1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B81173F-DA54-26E7-9FB9-8CFEFFE08579}"/>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E58B03F7-15EB-C0B2-3E5B-498431E375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A30EC1-30DA-6315-35BE-F2F7644021FA}"/>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1974017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C6FEA0-FCB2-F0AF-DEF3-3AC811BEF11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B4E183D-3DFB-ED8B-858C-ADA2A8B73E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FE6348B-3358-DBDA-2F93-94E4FF74D2CF}"/>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D65B1079-D656-DCA8-DF53-2A827F41FE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9B59334-674F-964A-1BC7-79449A9A2098}"/>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10285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916CB5-D681-AF5A-4A8C-B40745A6A9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F124CCE-BE15-9285-6F6D-9E9AADDD18D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4598950-9FA4-BDA3-EE6B-E53497A9FAA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902EE30-9A73-E10E-B9D8-863C2A832201}"/>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6" name="Espace réservé du pied de page 5">
            <a:extLst>
              <a:ext uri="{FF2B5EF4-FFF2-40B4-BE49-F238E27FC236}">
                <a16:creationId xmlns:a16="http://schemas.microsoft.com/office/drawing/2014/main" id="{FF44DCE0-F598-1EA2-C2E9-ED697DFE2AA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850B56-3950-FDA0-1E37-F037A8B9E507}"/>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52222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5F4F0F-6643-9AE6-804E-7E097EEB0CB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7B5CC2C-3626-94F5-6A91-FC42C002EA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B1585E3-1B89-B880-B5F9-72CA3427C6A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BC078E5-EBD4-25FE-DF69-BD5BA197E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49AA5AB-29D3-C307-5F73-5196EBD673E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FC9140B-819F-AA42-DF60-FD317740EAC8}"/>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8" name="Espace réservé du pied de page 7">
            <a:extLst>
              <a:ext uri="{FF2B5EF4-FFF2-40B4-BE49-F238E27FC236}">
                <a16:creationId xmlns:a16="http://schemas.microsoft.com/office/drawing/2014/main" id="{6EA0764F-FA76-A296-2548-F7F06437509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E9295E2-6FE0-C636-BD33-8B6FA98DF495}"/>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4051193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309ABB-6CA3-FB2A-25DE-2E277759A5F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C300BBD-D7D5-C5CE-9CE6-69C30BACF8FC}"/>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4" name="Espace réservé du pied de page 3">
            <a:extLst>
              <a:ext uri="{FF2B5EF4-FFF2-40B4-BE49-F238E27FC236}">
                <a16:creationId xmlns:a16="http://schemas.microsoft.com/office/drawing/2014/main" id="{A04DB496-C059-521C-0528-EF609DC0D4E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40ED39D-472C-53AE-A540-1E1B98FEE12B}"/>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88330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D3EBB50-58A5-B230-F73D-6D991D3E2107}"/>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3" name="Espace réservé du pied de page 2">
            <a:extLst>
              <a:ext uri="{FF2B5EF4-FFF2-40B4-BE49-F238E27FC236}">
                <a16:creationId xmlns:a16="http://schemas.microsoft.com/office/drawing/2014/main" id="{F7C63F9F-F256-51E6-62DB-B8C156DC81A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71FFC7E-EBB4-FE94-741F-DC4F22681AC4}"/>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3242350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CBAA8E-DB1E-13F9-0E85-C635419D9B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864B616-49AC-F25A-0365-D7C405BA21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37A811E-B7C2-314D-19EE-81388E6FD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5592296-C29D-C012-3FE0-0FADC42DF5D8}"/>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6" name="Espace réservé du pied de page 5">
            <a:extLst>
              <a:ext uri="{FF2B5EF4-FFF2-40B4-BE49-F238E27FC236}">
                <a16:creationId xmlns:a16="http://schemas.microsoft.com/office/drawing/2014/main" id="{B53C416D-77AE-C15C-A783-5999F953CD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A234819-2DE0-4EC6-BC78-68F8F3D9F14A}"/>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300519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D15394-5532-A17C-BAFB-72AC60E3CD2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BD3D035-E70F-B9BB-9036-6B4F462E4A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59A7E45-B545-6303-DDD9-BEF78C953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CF049E-4343-1E59-812E-7554642E53BA}"/>
              </a:ext>
            </a:extLst>
          </p:cNvPr>
          <p:cNvSpPr>
            <a:spLocks noGrp="1"/>
          </p:cNvSpPr>
          <p:nvPr>
            <p:ph type="dt" sz="half" idx="10"/>
          </p:nvPr>
        </p:nvSpPr>
        <p:spPr/>
        <p:txBody>
          <a:bodyPr/>
          <a:lstStyle/>
          <a:p>
            <a:fld id="{B2502681-F732-4F1C-A13E-0C5F7C7907A2}" type="datetimeFigureOut">
              <a:rPr lang="fr-FR" smtClean="0"/>
              <a:t>07/02/2023</a:t>
            </a:fld>
            <a:endParaRPr lang="fr-FR"/>
          </a:p>
        </p:txBody>
      </p:sp>
      <p:sp>
        <p:nvSpPr>
          <p:cNvPr id="6" name="Espace réservé du pied de page 5">
            <a:extLst>
              <a:ext uri="{FF2B5EF4-FFF2-40B4-BE49-F238E27FC236}">
                <a16:creationId xmlns:a16="http://schemas.microsoft.com/office/drawing/2014/main" id="{FA2AEB6B-FBD8-08B6-E728-929A5EFDF58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9526EF-AAC8-BCFF-F580-78FF993CD065}"/>
              </a:ext>
            </a:extLst>
          </p:cNvPr>
          <p:cNvSpPr>
            <a:spLocks noGrp="1"/>
          </p:cNvSpPr>
          <p:nvPr>
            <p:ph type="sldNum" sz="quarter" idx="12"/>
          </p:nvPr>
        </p:nvSpPr>
        <p:spPr/>
        <p:txBody>
          <a:bodyPr/>
          <a:lstStyle/>
          <a:p>
            <a:fld id="{FF9EEA4A-6615-46DC-9217-C9C133C6CFC7}" type="slidenum">
              <a:rPr lang="fr-FR" smtClean="0"/>
              <a:t>‹N°›</a:t>
            </a:fld>
            <a:endParaRPr lang="fr-FR"/>
          </a:p>
        </p:txBody>
      </p:sp>
    </p:spTree>
    <p:extLst>
      <p:ext uri="{BB962C8B-B14F-4D97-AF65-F5344CB8AC3E}">
        <p14:creationId xmlns:p14="http://schemas.microsoft.com/office/powerpoint/2010/main" val="277129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C6F98C-E7D1-E9BF-A4FF-4516DB1D6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0761A34-BECF-C1BE-B587-3C92469081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7FF36E-29B5-8C91-62ED-D1ED59BBEB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02681-F732-4F1C-A13E-0C5F7C7907A2}" type="datetimeFigureOut">
              <a:rPr lang="fr-FR" smtClean="0"/>
              <a:t>07/02/2023</a:t>
            </a:fld>
            <a:endParaRPr lang="fr-FR"/>
          </a:p>
        </p:txBody>
      </p:sp>
      <p:sp>
        <p:nvSpPr>
          <p:cNvPr id="5" name="Espace réservé du pied de page 4">
            <a:extLst>
              <a:ext uri="{FF2B5EF4-FFF2-40B4-BE49-F238E27FC236}">
                <a16:creationId xmlns:a16="http://schemas.microsoft.com/office/drawing/2014/main" id="{7EF7A090-0819-7C4A-5967-DFC76EC19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D2BAD56-A4C8-BF33-426F-33E7E788D2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EEA4A-6615-46DC-9217-C9C133C6CFC7}" type="slidenum">
              <a:rPr lang="fr-FR" smtClean="0"/>
              <a:t>‹N°›</a:t>
            </a:fld>
            <a:endParaRPr lang="fr-FR"/>
          </a:p>
        </p:txBody>
      </p:sp>
    </p:spTree>
    <p:extLst>
      <p:ext uri="{BB962C8B-B14F-4D97-AF65-F5344CB8AC3E}">
        <p14:creationId xmlns:p14="http://schemas.microsoft.com/office/powerpoint/2010/main" val="94405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p:txBody>
          <a:bodyPr/>
          <a:lstStyle/>
          <a:p>
            <a:pPr>
              <a:lnSpc>
                <a:spcPct val="85000"/>
              </a:lnSpc>
              <a:spcAft>
                <a:spcPts val="800"/>
              </a:spcAft>
            </a:pPr>
            <a:r>
              <a:rPr lang="fr-FR" sz="1800" b="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Atelier sur le thème : « Pratiques d’évaluation de la qualité des manuels scolaires de l’éducation de base en Afrique subsaharienne francophone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b="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et 8 février 2023</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p:txBody>
          <a:bodyPr/>
          <a:lstStyle/>
          <a:p>
            <a:pPr>
              <a:lnSpc>
                <a:spcPct val="85000"/>
              </a:lnSpc>
              <a:spcAft>
                <a:spcPts val="800"/>
              </a:spcAft>
            </a:pPr>
            <a:r>
              <a:rPr lang="fr-FR" sz="18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 </a:t>
            </a:r>
            <a:r>
              <a:rPr lang="fr-FR" sz="1800" b="1"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manuel scolaire : outil de réflexion et d’action transgénérationnelle (ORAT)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Par PAMBOU Jean-Aimé, ESSONO EBANG Mireille et MEBRIME MBA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Payos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770542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982662"/>
            <a:ext cx="9144000" cy="4867632"/>
          </a:xfrm>
        </p:spPr>
        <p:txBody>
          <a:bodyPr>
            <a:normAutofit fontScale="85000" lnSpcReduction="20000"/>
          </a:bodyPr>
          <a:lstStyle/>
          <a:p>
            <a:pPr>
              <a:lnSpc>
                <a:spcPct val="85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Références sommaires</a:t>
            </a:r>
            <a:endParaRPr lang="fr-FR" sz="20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pP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Belinga </a:t>
            </a: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Bessela</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S. (2013), didactique et professionnalisation des enseignants, édition revue et augmentée. Éditions CLE, Yaoundé.</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Legris</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P. (2009),’’L’identité nationale au travers des programmes d’histoires’’, in </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Inspection générale de l’éducation nationale, programme de travail 1997-1998, Thème 2 : le manuel scolaire rapporteur : Dominique borne, la documentation française : le manuel scolaire.</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Larochelle</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M, et </a:t>
            </a: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Désautels</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J, ; 1992, Autour de l’idée de sciences, itinéraires d’étudiants et d’étudiantes, Sainte-Foy, Les presses de l’Université Laval.</a:t>
            </a:r>
          </a:p>
          <a:p>
            <a:pPr algn="just">
              <a:lnSpc>
                <a:spcPct val="100000"/>
              </a:lnSpc>
            </a:pP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Forquin</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J-C. (2008), Sociologie du curriculum, Rennes, Presses universitaires de Rennes. Coll. « </a:t>
            </a: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Paideai</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Éducation, savoir, société », p.8</a:t>
            </a:r>
          </a:p>
          <a:p>
            <a:pPr algn="just">
              <a:lnSpc>
                <a:spcPct val="150000"/>
              </a:lnSpc>
            </a:pPr>
            <a:r>
              <a:rPr lang="fr-FR" sz="1600" b="0" dirty="0" err="1">
                <a:effectLst/>
                <a:latin typeface="Times New Roman" panose="02020603050405020304" pitchFamily="18" charset="0"/>
                <a:ea typeface="Calibri" panose="020F0502020204030204" pitchFamily="34" charset="0"/>
                <a:cs typeface="Times New Roman" panose="02020603050405020304" pitchFamily="18" charset="0"/>
              </a:rPr>
              <a:t>Eyeang</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E, (2021), « Parcours et contenus de formation des enseignants en Afrique. Du préscolaire au supérieur. État des lieux et perspectives », </a:t>
            </a:r>
            <a:r>
              <a:rPr lang="fr-FR" sz="1600" b="0" i="1" dirty="0">
                <a:effectLst/>
                <a:latin typeface="Times New Roman" panose="02020603050405020304" pitchFamily="18" charset="0"/>
                <a:ea typeface="Calibri" panose="020F0502020204030204" pitchFamily="34" charset="0"/>
                <a:cs typeface="Times New Roman" panose="02020603050405020304" pitchFamily="18" charset="0"/>
              </a:rPr>
              <a:t>III FORO sur l’Afrique, Éducation et Développement</a:t>
            </a: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600" b="0" dirty="0" err="1">
                <a:effectLst/>
                <a:latin typeface="Times New Roman" panose="02020603050405020304" pitchFamily="18" charset="0"/>
                <a:ea typeface="MS Mincho" panose="02020609040205080304" pitchFamily="49" charset="-128"/>
                <a:cs typeface="Times New Roman" panose="02020603050405020304" pitchFamily="18" charset="0"/>
              </a:rPr>
              <a:t>Ediciones</a:t>
            </a:r>
            <a:r>
              <a:rPr lang="fr-FR" sz="1600" b="0" dirty="0">
                <a:effectLst/>
                <a:latin typeface="Times New Roman" panose="02020603050405020304" pitchFamily="18" charset="0"/>
                <a:ea typeface="MS Mincho" panose="02020609040205080304" pitchFamily="49" charset="-128"/>
                <a:cs typeface="Times New Roman" panose="02020603050405020304" pitchFamily="18" charset="0"/>
              </a:rPr>
              <a:t> </a:t>
            </a:r>
            <a:r>
              <a:rPr lang="fr-FR" sz="1600" b="0" dirty="0" err="1">
                <a:effectLst/>
                <a:latin typeface="Times New Roman" panose="02020603050405020304" pitchFamily="18" charset="0"/>
                <a:ea typeface="MS Mincho" panose="02020609040205080304" pitchFamily="49" charset="-128"/>
                <a:cs typeface="Times New Roman" panose="02020603050405020304" pitchFamily="18" charset="0"/>
              </a:rPr>
              <a:t>Universidad</a:t>
            </a:r>
            <a:r>
              <a:rPr lang="fr-FR" sz="1600" b="0" dirty="0">
                <a:effectLst/>
                <a:latin typeface="Times New Roman" panose="02020603050405020304" pitchFamily="18" charset="0"/>
                <a:ea typeface="MS Mincho" panose="02020609040205080304" pitchFamily="49" charset="-128"/>
                <a:cs typeface="Times New Roman" panose="02020603050405020304" pitchFamily="18" charset="0"/>
              </a:rPr>
              <a:t> de Salamanca</a:t>
            </a:r>
            <a:r>
              <a:rPr lang="fr-FR" sz="1600" b="0" i="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 Gabon (2010), Décret n° 00632/PR/MENESRSI portant attributions et organisation du ministère de l’Éducation nationale, de l’Enseignement supérieur, de la Recherche scientifique et de l’innovation.</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fr-FR" sz="1600" b="0" dirty="0">
                <a:effectLst/>
                <a:latin typeface="Times New Roman" panose="02020603050405020304" pitchFamily="18" charset="0"/>
                <a:ea typeface="Calibri" panose="020F0502020204030204" pitchFamily="34" charset="0"/>
                <a:cs typeface="Times New Roman" panose="02020603050405020304" pitchFamily="18" charset="0"/>
              </a:rPr>
              <a:t>Gabon (2019), Arrêté n° 000221/MENFC/CAB/ME portant création, organisation et fonctionnement de la Commission de validation des manuels scolaires et ouvrages à caractère éducatif.</a:t>
            </a:r>
            <a:endParaRPr lang="fr-FR"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endParaRPr lang="fr-F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endParaRPr lang="fr-FR"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85000"/>
              </a:lnSpc>
              <a:spcAft>
                <a:spcPts val="800"/>
              </a:spcAft>
            </a:pP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44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title"/>
          </p:nvPr>
        </p:nvSpPr>
        <p:spPr/>
        <p:txBody>
          <a:bodyPr/>
          <a:lstStyle/>
          <a:p>
            <a:pPr algn="ct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2000" b="1" dirty="0">
                <a:effectLst/>
                <a:latin typeface="Calibri" panose="020F0502020204030204" pitchFamily="34" charset="0"/>
                <a:ea typeface="Calibri" panose="020F0502020204030204" pitchFamily="34" charset="0"/>
                <a:cs typeface="Times New Roman" panose="02020603050405020304" pitchFamily="18" charset="0"/>
              </a:rPr>
              <a:t>INTRODUCTION ET CONTEXTE</a:t>
            </a:r>
            <a:endParaRPr lang="fr-FR" sz="2000" b="1" dirty="0"/>
          </a:p>
        </p:txBody>
      </p:sp>
      <p:sp>
        <p:nvSpPr>
          <p:cNvPr id="7" name="Espace réservé du contenu 6">
            <a:extLst>
              <a:ext uri="{FF2B5EF4-FFF2-40B4-BE49-F238E27FC236}">
                <a16:creationId xmlns:a16="http://schemas.microsoft.com/office/drawing/2014/main" id="{F388CD21-E18E-FCD1-2C7F-A667B1293575}"/>
              </a:ext>
            </a:extLst>
          </p:cNvPr>
          <p:cNvSpPr>
            <a:spLocks noGrp="1"/>
          </p:cNvSpPr>
          <p:nvPr>
            <p:ph idx="1"/>
          </p:nvPr>
        </p:nvSpPr>
        <p:spPr/>
        <p:txBody>
          <a:bodyPr/>
          <a:lstStyle/>
          <a:p>
            <a:r>
              <a:rPr lang="fr-FR" dirty="0"/>
              <a:t>Élaboration et planification des argumentaires des leçons</a:t>
            </a:r>
          </a:p>
          <a:p>
            <a:r>
              <a:rPr lang="fr-FR" dirty="0"/>
              <a:t>Pas de manuels sans les politiques et les curricula qui les fondent</a:t>
            </a:r>
          </a:p>
          <a:p>
            <a:r>
              <a:rPr lang="fr-FR" dirty="0"/>
              <a:t>Utile à l’amélioration du système éducatif</a:t>
            </a:r>
          </a:p>
          <a:p>
            <a:r>
              <a:rPr lang="fr-FR" dirty="0"/>
              <a:t>Deux enjeux importants : culturel et pédagogique</a:t>
            </a:r>
          </a:p>
          <a:p>
            <a:r>
              <a:rPr lang="fr-FR" dirty="0"/>
              <a:t>Déterminant de la qualité de l’éducation </a:t>
            </a:r>
          </a:p>
          <a:p>
            <a:r>
              <a:rPr lang="fr-FR" dirty="0"/>
              <a:t>Outil de réflexion et d’action </a:t>
            </a:r>
            <a:r>
              <a:rPr lang="fr-FR" dirty="0" err="1"/>
              <a:t>transgénérationnelle</a:t>
            </a:r>
            <a:endParaRPr lang="fr-FR" dirty="0"/>
          </a:p>
        </p:txBody>
      </p:sp>
    </p:spTree>
    <p:extLst>
      <p:ext uri="{BB962C8B-B14F-4D97-AF65-F5344CB8AC3E}">
        <p14:creationId xmlns:p14="http://schemas.microsoft.com/office/powerpoint/2010/main" val="332590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982662"/>
            <a:ext cx="9144000" cy="4160837"/>
          </a:xfrm>
        </p:spPr>
        <p:txBody>
          <a:bodyPr>
            <a:normAutofit/>
          </a:bodyPr>
          <a:lstStyle/>
          <a:p>
            <a:pPr>
              <a:lnSpc>
                <a:spcPct val="85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Manuel scolaire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et programme d’enseignement</a:t>
            </a:r>
          </a:p>
          <a:p>
            <a:pPr marL="285750" indent="-285750">
              <a:lnSpc>
                <a:spcPct val="85000"/>
              </a:lnSpc>
              <a:spcAft>
                <a:spcPts val="800"/>
              </a:spcAft>
              <a:buFont typeface="Wingdings" panose="05000000000000000000" pitchFamily="2" charset="2"/>
              <a:buChar char="v"/>
            </a:pPr>
            <a:r>
              <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Les différents fondements des programmes d’enseignement</a:t>
            </a:r>
          </a:p>
          <a:p>
            <a:pPr marL="285750" indent="-285750" algn="just">
              <a:lnSpc>
                <a:spcPct val="85000"/>
              </a:lnSpc>
              <a:spcAft>
                <a:spcPts val="800"/>
              </a:spcAft>
              <a:buFont typeface="Wingdings" panose="05000000000000000000" pitchFamily="2" charset="2"/>
              <a:buChar char="v"/>
            </a:pPr>
            <a:r>
              <a:rPr lang="fr-FR" dirty="0"/>
              <a:t>« Quels contenus », quels objectifs, quelles compétences développer au sein de telle ou telle action de formation ? (</a:t>
            </a:r>
            <a:r>
              <a:rPr lang="fr-FR" dirty="0" err="1"/>
              <a:t>Meirieu</a:t>
            </a:r>
            <a:r>
              <a:rPr lang="fr-FR" dirty="0"/>
              <a:t>, 1993 ; </a:t>
            </a:r>
            <a:r>
              <a:rPr lang="fr-FR" dirty="0" err="1"/>
              <a:t>Algozzine</a:t>
            </a:r>
            <a:r>
              <a:rPr lang="fr-FR" dirty="0"/>
              <a:t>, Berne, </a:t>
            </a:r>
            <a:r>
              <a:rPr lang="fr-FR" dirty="0" err="1"/>
              <a:t>Huberman</a:t>
            </a:r>
            <a:r>
              <a:rPr lang="fr-FR" dirty="0"/>
              <a:t>, 1995 ; Bélair, 1996 ; Carbonneau &amp; </a:t>
            </a:r>
            <a:r>
              <a:rPr lang="fr-FR" dirty="0" err="1"/>
              <a:t>Hétu</a:t>
            </a:r>
            <a:r>
              <a:rPr lang="fr-FR" dirty="0"/>
              <a:t>, 1996 ; Charlier, 1996 . </a:t>
            </a:r>
            <a:endParaRPr lang="fr-FR" sz="1800" b="1" kern="1400" spc="-50" dirty="0">
              <a:solidFill>
                <a:srgbClr val="2E74B5"/>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85000"/>
              </a:lnSpc>
              <a:spcAft>
                <a:spcPts val="800"/>
              </a:spcAft>
            </a:pPr>
            <a:endPar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34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982662"/>
            <a:ext cx="9144000" cy="4160837"/>
          </a:xfrm>
        </p:spPr>
        <p:txBody>
          <a:bodyPr>
            <a:normAutofit fontScale="77500" lnSpcReduction="20000"/>
          </a:bodyPr>
          <a:lstStyle/>
          <a:p>
            <a:pPr>
              <a:lnSpc>
                <a:spcPct val="85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Intérêt </a:t>
            </a:r>
            <a:r>
              <a:rPr lang="fr-FR" sz="1800" b="1" dirty="0">
                <a:latin typeface="Calibri" panose="020F0502020204030204" pitchFamily="34" charset="0"/>
                <a:ea typeface="Calibri" panose="020F0502020204030204" pitchFamily="34" charset="0"/>
                <a:cs typeface="Times New Roman" panose="02020603050405020304" pitchFamily="18" charset="0"/>
              </a:rPr>
              <a:t>de</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travailler sur les manuels scolaires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85000"/>
              </a:lnSpc>
              <a:spcAft>
                <a:spcPts val="800"/>
              </a:spcAft>
              <a:buFont typeface="Wingdings" panose="05000000000000000000" pitchFamily="2" charset="2"/>
              <a:buChar char="v"/>
            </a:pPr>
            <a:r>
              <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La réception des manuels scolaires</a:t>
            </a:r>
          </a:p>
          <a:p>
            <a:pPr marL="285750" indent="-285750" algn="just">
              <a:lnSpc>
                <a:spcPct val="85000"/>
              </a:lnSpc>
              <a:spcAft>
                <a:spcPts val="800"/>
              </a:spcAft>
              <a:buFont typeface="Wingdings" panose="05000000000000000000" pitchFamily="2" charset="2"/>
              <a:buChar char="v"/>
            </a:pPr>
            <a:r>
              <a:rPr lang="fr-FR" dirty="0"/>
              <a:t>Rôle symbolique et économique du manuel en vue de la transformation de la société</a:t>
            </a:r>
          </a:p>
          <a:p>
            <a:pPr marL="285750" indent="-285750" algn="just">
              <a:lnSpc>
                <a:spcPct val="85000"/>
              </a:lnSpc>
              <a:spcAft>
                <a:spcPts val="800"/>
              </a:spcAft>
              <a:buFont typeface="Wingdings" panose="05000000000000000000" pitchFamily="2" charset="2"/>
              <a:buChar char="v"/>
            </a:pPr>
            <a:r>
              <a:rPr lang="fr-FR" dirty="0"/>
              <a:t>Outil mal exploité par les enseignants et regards critiques sur les manuels manuels scolaires, tous niveaux confondus, au secondaire (Pambou, 2021) ou sur la formation au supérieur (</a:t>
            </a:r>
            <a:r>
              <a:rPr lang="fr-FR" dirty="0" err="1"/>
              <a:t>Eyeang</a:t>
            </a:r>
            <a:r>
              <a:rPr lang="fr-FR" dirty="0"/>
              <a:t>, 2021 et Essono </a:t>
            </a:r>
            <a:r>
              <a:rPr lang="fr-FR" dirty="0" err="1"/>
              <a:t>Ebang</a:t>
            </a:r>
            <a:r>
              <a:rPr lang="fr-FR" dirty="0"/>
              <a:t>, 2021).</a:t>
            </a:r>
            <a:r>
              <a:rPr lang="fr-FR" sz="1800" dirty="0"/>
              <a:t> </a:t>
            </a:r>
            <a:endPar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85000"/>
              </a:lnSpc>
              <a:spcAft>
                <a:spcPts val="800"/>
              </a:spcAft>
              <a:buFont typeface="Wingdings" panose="05000000000000000000" pitchFamily="2" charset="2"/>
              <a:buChar char="v"/>
            </a:pPr>
            <a:r>
              <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Les limites des manuels scolaires actuels</a:t>
            </a:r>
          </a:p>
          <a:p>
            <a:pPr algn="just"/>
            <a:r>
              <a:rPr lang="fr-FR" dirty="0"/>
              <a:t>L’état des lieux des manuels scolaires (recommandé ou pas) de l’enseignant et de l’apprenant révèle plusieurs manquements : </a:t>
            </a:r>
          </a:p>
          <a:p>
            <a:pPr lvl="0" algn="just"/>
            <a:r>
              <a:rPr lang="fr-FR" dirty="0"/>
              <a:t>Absence de rigueur dans le choix ;</a:t>
            </a:r>
          </a:p>
          <a:p>
            <a:pPr lvl="0" algn="just"/>
            <a:r>
              <a:rPr lang="fr-FR" dirty="0"/>
              <a:t>Inadéquation entre les contenus et les objectifs de formation ;</a:t>
            </a:r>
          </a:p>
          <a:p>
            <a:pPr lvl="0" algn="just"/>
            <a:r>
              <a:rPr lang="fr-FR" dirty="0"/>
              <a:t>Absence de contextualisation ;</a:t>
            </a:r>
          </a:p>
          <a:p>
            <a:pPr lvl="0" algn="just"/>
            <a:r>
              <a:rPr lang="fr-FR" dirty="0"/>
              <a:t>Absence d’appropriation réelle des savoirs par les apprenants.</a:t>
            </a:r>
          </a:p>
          <a:p>
            <a:pPr marL="285750" indent="-285750">
              <a:lnSpc>
                <a:spcPct val="85000"/>
              </a:lnSpc>
              <a:spcAft>
                <a:spcPts val="800"/>
              </a:spcAft>
              <a:buFont typeface="Wingdings" panose="05000000000000000000" pitchFamily="2" charset="2"/>
              <a:buChar char="v"/>
            </a:pPr>
            <a:endPar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85000"/>
              </a:lnSpc>
              <a:spcAft>
                <a:spcPts val="800"/>
              </a:spcAft>
              <a:buFont typeface="Wingdings" panose="05000000000000000000" pitchFamily="2" charset="2"/>
              <a:buChar char="v"/>
            </a:pPr>
            <a:endParaRPr lang="fr-FR" dirty="0"/>
          </a:p>
        </p:txBody>
      </p:sp>
    </p:spTree>
    <p:extLst>
      <p:ext uri="{BB962C8B-B14F-4D97-AF65-F5344CB8AC3E}">
        <p14:creationId xmlns:p14="http://schemas.microsoft.com/office/powerpoint/2010/main" val="143072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982662"/>
            <a:ext cx="9144000" cy="4160837"/>
          </a:xfrm>
        </p:spPr>
        <p:txBody>
          <a:bodyPr>
            <a:normAutofit fontScale="55000" lnSpcReduction="20000"/>
          </a:bodyPr>
          <a:lstStyle/>
          <a:p>
            <a:pPr>
              <a:lnSpc>
                <a:spcPct val="85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Intégration des manuels scolaires par niveau dans le système éducatif</a:t>
            </a:r>
          </a:p>
          <a:p>
            <a:pPr marL="285750" indent="-285750">
              <a:lnSpc>
                <a:spcPct val="85000"/>
              </a:lnSpc>
              <a:spcAft>
                <a:spcPts val="800"/>
              </a:spcAft>
              <a:buFont typeface="Wingdings" panose="05000000000000000000" pitchFamily="2" charset="2"/>
              <a:buChar char="v"/>
            </a:pPr>
            <a:r>
              <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Le cas du Gabon</a:t>
            </a:r>
          </a:p>
          <a:p>
            <a:pPr marL="285750" indent="-285750" algn="just">
              <a:lnSpc>
                <a:spcPct val="85000"/>
              </a:lnSpc>
              <a:spcAft>
                <a:spcPts val="800"/>
              </a:spcAft>
              <a:buFont typeface="Wingdings" panose="05000000000000000000" pitchFamily="2" charset="2"/>
              <a:buChar char="v"/>
            </a:pPr>
            <a:r>
              <a:rPr lang="fr-FR" dirty="0"/>
              <a:t>Le choix des manuels scolaires au Gabon est lié à l’analyse de l’ouvrage. L’auteur de l’œuvre dépose 5 exemplaires à la direction de l’IPN via service de recherche. Une commission disciplinaire se met en place en fonction de la discipline scolaire sollicitée. La commission disciplinaire est constituée par les conseillers pédagogiques (3) suivi d’un enseignant du supérieur pour une caution scientifique. Parmi les cinq (5) exemplaires demandés, un exemplaire est retenu pour les archives à l’IPN. C’est cette commission qui, à partir de l’analyse de l’ouvrage, détermine le niveau à affecter pour l’ouvrage en question. </a:t>
            </a:r>
            <a:endPar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85000"/>
              </a:lnSpc>
              <a:spcAft>
                <a:spcPts val="800"/>
              </a:spcAft>
              <a:buFont typeface="Wingdings" panose="05000000000000000000" pitchFamily="2" charset="2"/>
              <a:buChar char="v"/>
            </a:pPr>
            <a:r>
              <a:rPr lang="fr-FR" sz="1800" b="1" kern="1400" spc="-50"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Grille d’évaluation des manuels scolaires actuels</a:t>
            </a:r>
          </a:p>
          <a:p>
            <a:pPr algn="just"/>
            <a:r>
              <a:rPr lang="fr-FR" dirty="0"/>
              <a:t>1. Une lettre de demande de validation du manuscrit adressé à madame la directrice adjointe de la Recherche et des Publications pédagogiques de l’Institut Pédagogique National ;</a:t>
            </a:r>
            <a:endParaRPr lang="fr-FR" b="1" dirty="0"/>
          </a:p>
          <a:p>
            <a:pPr algn="just"/>
            <a:r>
              <a:rPr lang="fr-FR" dirty="0"/>
              <a:t>2. Transmission du manuscrit au cabinet de Monsieur le Directeur de l’Institut Pédagogique National (IPN) ;</a:t>
            </a:r>
            <a:endParaRPr lang="fr-FR" b="1" dirty="0"/>
          </a:p>
          <a:p>
            <a:pPr algn="just"/>
            <a:r>
              <a:rPr lang="fr-FR" dirty="0"/>
              <a:t>3. Instructions du Directeur de l’IPN au département disciplinaire concerné pour analyse du manuscrit dont l’amendement sera accompagné d’un procès-verbal ;</a:t>
            </a:r>
            <a:endParaRPr lang="fr-FR" b="1" dirty="0"/>
          </a:p>
          <a:p>
            <a:pPr algn="just"/>
            <a:r>
              <a:rPr lang="fr-FR" dirty="0"/>
              <a:t>4. Dépôt du procès-verbal à la Commission de validation des manuscrits scolaires et ouvrages à caractère éducatif dont l’IPN est le Rapporteur général ;</a:t>
            </a:r>
            <a:endParaRPr lang="fr-FR" b="1" dirty="0"/>
          </a:p>
          <a:p>
            <a:pPr algn="just"/>
            <a:r>
              <a:rPr lang="fr-FR" dirty="0"/>
              <a:t>5. Décision finale de validation ou non par la Commission de validation ;</a:t>
            </a:r>
            <a:endParaRPr lang="fr-FR" b="1" dirty="0"/>
          </a:p>
          <a:p>
            <a:pPr algn="just"/>
            <a:r>
              <a:rPr lang="fr-FR" dirty="0"/>
              <a:t>6. Notification de la décision finale de la commission à l’auteur du manuscrit.</a:t>
            </a:r>
            <a:endParaRPr lang="fr-FR" b="1" dirty="0"/>
          </a:p>
          <a:p>
            <a:pPr marL="285750" indent="-285750">
              <a:lnSpc>
                <a:spcPct val="85000"/>
              </a:lnSpc>
              <a:spcAft>
                <a:spcPts val="800"/>
              </a:spcAft>
              <a:buFont typeface="Wingdings" panose="05000000000000000000" pitchFamily="2" charset="2"/>
              <a:buChar char="v"/>
            </a:pPr>
            <a:endParaRPr lang="fr-FR" dirty="0"/>
          </a:p>
        </p:txBody>
      </p:sp>
    </p:spTree>
    <p:extLst>
      <p:ext uri="{BB962C8B-B14F-4D97-AF65-F5344CB8AC3E}">
        <p14:creationId xmlns:p14="http://schemas.microsoft.com/office/powerpoint/2010/main" val="390050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195943"/>
            <a:ext cx="9144000" cy="6130211"/>
          </a:xfrm>
        </p:spPr>
        <p:txBody>
          <a:bodyPr>
            <a:normAutofit/>
          </a:bodyPr>
          <a:lstStyle/>
          <a:p>
            <a:pPr>
              <a:lnSpc>
                <a:spcPct val="85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Proposition APSEG de grille d’évaluation </a:t>
            </a:r>
          </a:p>
        </p:txBody>
      </p:sp>
      <p:graphicFrame>
        <p:nvGraphicFramePr>
          <p:cNvPr id="8" name="Objet 7">
            <a:extLst>
              <a:ext uri="{FF2B5EF4-FFF2-40B4-BE49-F238E27FC236}">
                <a16:creationId xmlns:a16="http://schemas.microsoft.com/office/drawing/2014/main" id="{3CEF1FB5-DEC1-F00B-B41F-A7881E9812EB}"/>
              </a:ext>
            </a:extLst>
          </p:cNvPr>
          <p:cNvGraphicFramePr>
            <a:graphicFrameLocks noChangeAspect="1"/>
          </p:cNvGraphicFramePr>
          <p:nvPr>
            <p:extLst>
              <p:ext uri="{D42A27DB-BD31-4B8C-83A1-F6EECF244321}">
                <p14:modId xmlns:p14="http://schemas.microsoft.com/office/powerpoint/2010/main" val="3398979797"/>
              </p:ext>
            </p:extLst>
          </p:nvPr>
        </p:nvGraphicFramePr>
        <p:xfrm>
          <a:off x="1649413" y="630238"/>
          <a:ext cx="8893175" cy="5597525"/>
        </p:xfrm>
        <a:graphic>
          <a:graphicData uri="http://schemas.openxmlformats.org/presentationml/2006/ole">
            <mc:AlternateContent xmlns:mc="http://schemas.openxmlformats.org/markup-compatibility/2006">
              <mc:Choice xmlns:v="urn:schemas-microsoft-com:vml" Requires="v">
                <p:oleObj name="Document" r:id="rId3" imgW="8892795" imgH="5597750" progId="Word.Document.12">
                  <p:embed/>
                </p:oleObj>
              </mc:Choice>
              <mc:Fallback>
                <p:oleObj name="Document" r:id="rId3" imgW="8892795" imgH="5597750" progId="Word.Document.12">
                  <p:embed/>
                  <p:pic>
                    <p:nvPicPr>
                      <p:cNvPr id="0" name=""/>
                      <p:cNvPicPr/>
                      <p:nvPr/>
                    </p:nvPicPr>
                    <p:blipFill>
                      <a:blip r:embed="rId4"/>
                      <a:stretch>
                        <a:fillRect/>
                      </a:stretch>
                    </p:blipFill>
                    <p:spPr>
                      <a:xfrm>
                        <a:off x="1649413" y="630238"/>
                        <a:ext cx="8893175" cy="5597525"/>
                      </a:xfrm>
                      <a:prstGeom prst="rect">
                        <a:avLst/>
                      </a:prstGeom>
                    </p:spPr>
                  </p:pic>
                </p:oleObj>
              </mc:Fallback>
            </mc:AlternateContent>
          </a:graphicData>
        </a:graphic>
      </p:graphicFrame>
    </p:spTree>
    <p:extLst>
      <p:ext uri="{BB962C8B-B14F-4D97-AF65-F5344CB8AC3E}">
        <p14:creationId xmlns:p14="http://schemas.microsoft.com/office/powerpoint/2010/main" val="309822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600200" y="982662"/>
            <a:ext cx="9144000" cy="4867632"/>
          </a:xfrm>
        </p:spPr>
        <p:txBody>
          <a:bodyPr>
            <a:normAutofit/>
          </a:bodyPr>
          <a:lstStyle/>
          <a:p>
            <a:pPr algn="just">
              <a:lnSpc>
                <a:spcPct val="100000"/>
              </a:lnSpc>
            </a:pPr>
            <a:endParaRPr lang="fr-F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endParaRPr lang="fr-FR"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85000"/>
              </a:lnSpc>
              <a:spcAft>
                <a:spcPts val="800"/>
              </a:spcAft>
            </a:pP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Objet 3">
            <a:extLst>
              <a:ext uri="{FF2B5EF4-FFF2-40B4-BE49-F238E27FC236}">
                <a16:creationId xmlns:a16="http://schemas.microsoft.com/office/drawing/2014/main" id="{EE133087-3C22-5128-5BB3-4C7BA206EFB6}"/>
              </a:ext>
            </a:extLst>
          </p:cNvPr>
          <p:cNvGraphicFramePr>
            <a:graphicFrameLocks noChangeAspect="1"/>
          </p:cNvGraphicFramePr>
          <p:nvPr>
            <p:extLst>
              <p:ext uri="{D42A27DB-BD31-4B8C-83A1-F6EECF244321}">
                <p14:modId xmlns:p14="http://schemas.microsoft.com/office/powerpoint/2010/main" val="1299639883"/>
              </p:ext>
            </p:extLst>
          </p:nvPr>
        </p:nvGraphicFramePr>
        <p:xfrm>
          <a:off x="1649413" y="554038"/>
          <a:ext cx="8893175" cy="5748337"/>
        </p:xfrm>
        <a:graphic>
          <a:graphicData uri="http://schemas.openxmlformats.org/presentationml/2006/ole">
            <mc:AlternateContent xmlns:mc="http://schemas.openxmlformats.org/markup-compatibility/2006">
              <mc:Choice xmlns:v="urn:schemas-microsoft-com:vml" Requires="v">
                <p:oleObj name="Document" r:id="rId3" imgW="8892795" imgH="5747657" progId="Word.Document.12">
                  <p:embed/>
                </p:oleObj>
              </mc:Choice>
              <mc:Fallback>
                <p:oleObj name="Document" r:id="rId3" imgW="8892795" imgH="5747657" progId="Word.Document.12">
                  <p:embed/>
                  <p:pic>
                    <p:nvPicPr>
                      <p:cNvPr id="0" name=""/>
                      <p:cNvPicPr/>
                      <p:nvPr/>
                    </p:nvPicPr>
                    <p:blipFill>
                      <a:blip r:embed="rId4"/>
                      <a:stretch>
                        <a:fillRect/>
                      </a:stretch>
                    </p:blipFill>
                    <p:spPr>
                      <a:xfrm>
                        <a:off x="1649413" y="554038"/>
                        <a:ext cx="8893175" cy="5748337"/>
                      </a:xfrm>
                      <a:prstGeom prst="rect">
                        <a:avLst/>
                      </a:prstGeom>
                    </p:spPr>
                  </p:pic>
                </p:oleObj>
              </mc:Fallback>
            </mc:AlternateContent>
          </a:graphicData>
        </a:graphic>
      </p:graphicFrame>
    </p:spTree>
    <p:extLst>
      <p:ext uri="{BB962C8B-B14F-4D97-AF65-F5344CB8AC3E}">
        <p14:creationId xmlns:p14="http://schemas.microsoft.com/office/powerpoint/2010/main" val="292991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7000" b="-17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1524000" y="1200150"/>
            <a:ext cx="9144000" cy="1504950"/>
          </a:xfrm>
        </p:spPr>
        <p:txBody>
          <a:bodyPr/>
          <a:lstStyle/>
          <a:p>
            <a:pPr>
              <a:lnSpc>
                <a:spcPct val="85000"/>
              </a:lnSpc>
              <a:spcAft>
                <a:spcPts val="8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1524000" y="995184"/>
            <a:ext cx="9144000" cy="4867632"/>
          </a:xfrm>
        </p:spPr>
        <p:txBody>
          <a:bodyPr>
            <a:normAutofit/>
          </a:bodyPr>
          <a:lstStyle/>
          <a:p>
            <a:pPr algn="just">
              <a:lnSpc>
                <a:spcPct val="100000"/>
              </a:lnSpc>
            </a:pPr>
            <a:endParaRPr lang="fr-F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endParaRPr lang="fr-FR"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85000"/>
              </a:lnSpc>
              <a:spcAft>
                <a:spcPts val="800"/>
              </a:spcAft>
            </a:pP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Objet 3">
            <a:extLst>
              <a:ext uri="{FF2B5EF4-FFF2-40B4-BE49-F238E27FC236}">
                <a16:creationId xmlns:a16="http://schemas.microsoft.com/office/drawing/2014/main" id="{F72EFFC8-F757-487F-B861-73DF9F4749CF}"/>
              </a:ext>
            </a:extLst>
          </p:cNvPr>
          <p:cNvGraphicFramePr>
            <a:graphicFrameLocks noChangeAspect="1"/>
          </p:cNvGraphicFramePr>
          <p:nvPr>
            <p:extLst>
              <p:ext uri="{D42A27DB-BD31-4B8C-83A1-F6EECF244321}">
                <p14:modId xmlns:p14="http://schemas.microsoft.com/office/powerpoint/2010/main" val="1973634281"/>
              </p:ext>
            </p:extLst>
          </p:nvPr>
        </p:nvGraphicFramePr>
        <p:xfrm>
          <a:off x="1649413" y="1870075"/>
          <a:ext cx="8893175" cy="3114675"/>
        </p:xfrm>
        <a:graphic>
          <a:graphicData uri="http://schemas.openxmlformats.org/presentationml/2006/ole">
            <mc:AlternateContent xmlns:mc="http://schemas.openxmlformats.org/markup-compatibility/2006">
              <mc:Choice xmlns:v="urn:schemas-microsoft-com:vml" Requires="v">
                <p:oleObj name="Document" r:id="rId3" imgW="8892795" imgH="3115266" progId="Word.Document.12">
                  <p:embed/>
                </p:oleObj>
              </mc:Choice>
              <mc:Fallback>
                <p:oleObj name="Document" r:id="rId3" imgW="8892795" imgH="3115266" progId="Word.Document.12">
                  <p:embed/>
                  <p:pic>
                    <p:nvPicPr>
                      <p:cNvPr id="0" name=""/>
                      <p:cNvPicPr/>
                      <p:nvPr/>
                    </p:nvPicPr>
                    <p:blipFill>
                      <a:blip r:embed="rId4"/>
                      <a:stretch>
                        <a:fillRect/>
                      </a:stretch>
                    </p:blipFill>
                    <p:spPr>
                      <a:xfrm>
                        <a:off x="1649413" y="1870075"/>
                        <a:ext cx="8893175" cy="3114675"/>
                      </a:xfrm>
                      <a:prstGeom prst="rect">
                        <a:avLst/>
                      </a:prstGeom>
                    </p:spPr>
                  </p:pic>
                </p:oleObj>
              </mc:Fallback>
            </mc:AlternateContent>
          </a:graphicData>
        </a:graphic>
      </p:graphicFrame>
    </p:spTree>
    <p:extLst>
      <p:ext uri="{BB962C8B-B14F-4D97-AF65-F5344CB8AC3E}">
        <p14:creationId xmlns:p14="http://schemas.microsoft.com/office/powerpoint/2010/main" val="204581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6352F-5832-0B7B-6B8B-71335C0DA885}"/>
              </a:ext>
            </a:extLst>
          </p:cNvPr>
          <p:cNvSpPr>
            <a:spLocks noGrp="1"/>
          </p:cNvSpPr>
          <p:nvPr>
            <p:ph type="ctrTitle"/>
          </p:nvPr>
        </p:nvSpPr>
        <p:spPr>
          <a:xfrm>
            <a:off x="4965430" y="629268"/>
            <a:ext cx="6586491" cy="1286160"/>
          </a:xfrm>
        </p:spPr>
        <p:txBody>
          <a:bodyPr vert="horz" lIns="91440" tIns="45720" rIns="91440" bIns="45720" rtlCol="0" anchor="b">
            <a:normAutofit/>
          </a:bodyPr>
          <a:lstStyle/>
          <a:p>
            <a:pPr algn="l">
              <a:spcAft>
                <a:spcPts val="800"/>
              </a:spcAft>
            </a:pPr>
            <a:br>
              <a:rPr lang="en-US" sz="4100">
                <a:effectLst/>
              </a:rPr>
            </a:br>
            <a:endParaRPr lang="en-US" sz="4100"/>
          </a:p>
        </p:txBody>
      </p:sp>
      <p:sp>
        <p:nvSpPr>
          <p:cNvPr id="3" name="Sous-titre 2">
            <a:extLst>
              <a:ext uri="{FF2B5EF4-FFF2-40B4-BE49-F238E27FC236}">
                <a16:creationId xmlns:a16="http://schemas.microsoft.com/office/drawing/2014/main" id="{4EC45739-EABF-1C22-6E46-C4423F02436B}"/>
              </a:ext>
            </a:extLst>
          </p:cNvPr>
          <p:cNvSpPr>
            <a:spLocks noGrp="1"/>
          </p:cNvSpPr>
          <p:nvPr>
            <p:ph type="subTitle" idx="1"/>
          </p:nvPr>
        </p:nvSpPr>
        <p:spPr>
          <a:xfrm>
            <a:off x="4965431" y="2438400"/>
            <a:ext cx="6586489" cy="3785419"/>
          </a:xfrm>
        </p:spPr>
        <p:txBody>
          <a:bodyPr vert="horz" lIns="91440" tIns="45720" rIns="91440" bIns="45720" rtlCol="0">
            <a:normAutofit/>
          </a:bodyPr>
          <a:lstStyle/>
          <a:p>
            <a:pPr indent="-228600" algn="l">
              <a:spcAft>
                <a:spcPts val="800"/>
              </a:spcAft>
              <a:buFont typeface="Arial" panose="020B0604020202020204" pitchFamily="34" charset="0"/>
              <a:buChar char="•"/>
            </a:pPr>
            <a:r>
              <a:rPr lang="en-US" sz="2000" b="1" dirty="0">
                <a:effectLst/>
              </a:rPr>
              <a:t>Conclusion</a:t>
            </a:r>
            <a:endParaRPr lang="en-US" sz="2000" b="1" dirty="0"/>
          </a:p>
          <a:p>
            <a:pPr indent="-228600" algn="l">
              <a:buFont typeface="Arial" panose="020B0604020202020204" pitchFamily="34" charset="0"/>
              <a:buChar char="•"/>
            </a:pPr>
            <a:endParaRPr lang="en-US" sz="2000" b="1" dirty="0">
              <a:effectLst/>
            </a:endParaRPr>
          </a:p>
          <a:p>
            <a:pPr indent="-228600" algn="l">
              <a:buFont typeface="Arial" panose="020B0604020202020204" pitchFamily="34" charset="0"/>
              <a:buChar char="•"/>
            </a:pPr>
            <a:r>
              <a:rPr lang="en-US" sz="2000" dirty="0">
                <a:effectLst/>
              </a:rPr>
              <a:t>Manuel </a:t>
            </a:r>
            <a:r>
              <a:rPr lang="en-US" sz="2000" dirty="0" err="1">
                <a:effectLst/>
              </a:rPr>
              <a:t>scolaire</a:t>
            </a:r>
            <a:r>
              <a:rPr lang="en-US" sz="2000" dirty="0">
                <a:effectLst/>
              </a:rPr>
              <a:t> : </a:t>
            </a:r>
          </a:p>
          <a:p>
            <a:pPr marL="285750" indent="-228600" algn="l">
              <a:buFont typeface="Arial" panose="020B0604020202020204" pitchFamily="34" charset="0"/>
              <a:buChar char="•"/>
            </a:pPr>
            <a:r>
              <a:rPr lang="en-US" sz="2000" dirty="0" err="1">
                <a:effectLst/>
              </a:rPr>
              <a:t>outil</a:t>
            </a:r>
            <a:r>
              <a:rPr lang="en-US" sz="2000" dirty="0">
                <a:effectLst/>
              </a:rPr>
              <a:t> </a:t>
            </a:r>
            <a:r>
              <a:rPr lang="en-US" sz="2000" dirty="0" err="1">
                <a:effectLst/>
              </a:rPr>
              <a:t>pédagogique</a:t>
            </a:r>
            <a:r>
              <a:rPr lang="en-US" sz="2000" dirty="0">
                <a:effectLst/>
              </a:rPr>
              <a:t>, </a:t>
            </a:r>
            <a:r>
              <a:rPr lang="en-US" sz="2000" dirty="0" err="1">
                <a:effectLst/>
              </a:rPr>
              <a:t>objet</a:t>
            </a:r>
            <a:r>
              <a:rPr lang="en-US" sz="2000" dirty="0">
                <a:effectLst/>
              </a:rPr>
              <a:t> politico-social puissant </a:t>
            </a:r>
          </a:p>
          <a:p>
            <a:pPr marL="285750" indent="-228600" algn="l">
              <a:buFont typeface="Arial" panose="020B0604020202020204" pitchFamily="34" charset="0"/>
              <a:buChar char="•"/>
            </a:pPr>
            <a:r>
              <a:rPr lang="en-US" sz="2000" dirty="0" err="1">
                <a:effectLst/>
              </a:rPr>
              <a:t>véhicule</a:t>
            </a:r>
            <a:r>
              <a:rPr lang="en-US" sz="2000" dirty="0">
                <a:effectLst/>
              </a:rPr>
              <a:t> « d’un </a:t>
            </a:r>
            <a:r>
              <a:rPr lang="en-US" sz="2000" dirty="0" err="1">
                <a:effectLst/>
              </a:rPr>
              <a:t>système</a:t>
            </a:r>
            <a:r>
              <a:rPr lang="en-US" sz="2000" dirty="0">
                <a:effectLst/>
              </a:rPr>
              <a:t> de </a:t>
            </a:r>
            <a:r>
              <a:rPr lang="en-US" sz="2000" dirty="0" err="1">
                <a:effectLst/>
              </a:rPr>
              <a:t>valeurs</a:t>
            </a:r>
            <a:r>
              <a:rPr lang="en-US" sz="2000" dirty="0">
                <a:effectLst/>
              </a:rPr>
              <a:t>, </a:t>
            </a:r>
            <a:r>
              <a:rPr lang="en-US" sz="2000" dirty="0" err="1">
                <a:effectLst/>
              </a:rPr>
              <a:t>d’une</a:t>
            </a:r>
            <a:r>
              <a:rPr lang="en-US" sz="2000" dirty="0">
                <a:effectLst/>
              </a:rPr>
              <a:t> </a:t>
            </a:r>
            <a:r>
              <a:rPr lang="en-US" sz="2000" dirty="0" err="1">
                <a:effectLst/>
              </a:rPr>
              <a:t>idéologie</a:t>
            </a:r>
            <a:r>
              <a:rPr lang="en-US" sz="2000" dirty="0">
                <a:effectLst/>
              </a:rPr>
              <a:t>, </a:t>
            </a:r>
            <a:r>
              <a:rPr lang="en-US" sz="2000" dirty="0" err="1">
                <a:effectLst/>
              </a:rPr>
              <a:t>d’une</a:t>
            </a:r>
            <a:r>
              <a:rPr lang="en-US" sz="2000" dirty="0">
                <a:effectLst/>
              </a:rPr>
              <a:t> culture.</a:t>
            </a:r>
          </a:p>
          <a:p>
            <a:pPr indent="-228600" algn="l">
              <a:buFont typeface="Arial" panose="020B0604020202020204" pitchFamily="34" charset="0"/>
              <a:buChar char="•"/>
            </a:pPr>
            <a:endParaRPr lang="en-US" sz="2000" b="1" dirty="0">
              <a:effectLst/>
            </a:endParaRPr>
          </a:p>
          <a:p>
            <a:pPr indent="-228600" algn="l">
              <a:spcAft>
                <a:spcPts val="800"/>
              </a:spcAft>
              <a:buFont typeface="Arial" panose="020B0604020202020204" pitchFamily="34" charset="0"/>
              <a:buChar char="•"/>
            </a:pPr>
            <a:r>
              <a:rPr lang="en-US" sz="2000" dirty="0" err="1">
                <a:effectLst/>
              </a:rPr>
              <a:t>C’est</a:t>
            </a:r>
            <a:r>
              <a:rPr lang="en-US" sz="2000" dirty="0">
                <a:effectLst/>
              </a:rPr>
              <a:t> </a:t>
            </a:r>
            <a:r>
              <a:rPr lang="en-US" sz="2000" dirty="0" err="1">
                <a:effectLst/>
              </a:rPr>
              <a:t>pourquoi</a:t>
            </a:r>
            <a:r>
              <a:rPr lang="en-US" sz="2000" dirty="0">
                <a:effectLst/>
              </a:rPr>
              <a:t> il </a:t>
            </a:r>
            <a:r>
              <a:rPr lang="en-US" sz="2000" dirty="0" err="1">
                <a:effectLst/>
              </a:rPr>
              <a:t>est</a:t>
            </a:r>
            <a:r>
              <a:rPr lang="en-US" sz="2000" dirty="0">
                <a:effectLst/>
              </a:rPr>
              <a:t> pertinent </a:t>
            </a:r>
            <a:r>
              <a:rPr lang="en-US" sz="2000" dirty="0" err="1">
                <a:effectLst/>
              </a:rPr>
              <a:t>d’y</a:t>
            </a:r>
            <a:r>
              <a:rPr lang="en-US" sz="2000" dirty="0">
                <a:effectLst/>
              </a:rPr>
              <a:t> </a:t>
            </a:r>
            <a:r>
              <a:rPr lang="en-US" sz="2000" dirty="0" err="1">
                <a:effectLst/>
              </a:rPr>
              <a:t>consacrer</a:t>
            </a:r>
            <a:r>
              <a:rPr lang="en-US" sz="2000" dirty="0">
                <a:effectLst/>
              </a:rPr>
              <a:t> des </a:t>
            </a:r>
            <a:r>
              <a:rPr lang="en-US" sz="2000" dirty="0" err="1">
                <a:effectLst/>
              </a:rPr>
              <a:t>recherches</a:t>
            </a:r>
            <a:r>
              <a:rPr lang="en-US" sz="2000" dirty="0">
                <a:effectLst/>
              </a:rPr>
              <a:t>, et </a:t>
            </a:r>
            <a:r>
              <a:rPr lang="en-US" sz="2000" dirty="0" err="1">
                <a:effectLst/>
              </a:rPr>
              <a:t>d’alimenter</a:t>
            </a:r>
            <a:r>
              <a:rPr lang="en-US" sz="2000" dirty="0">
                <a:effectLst/>
              </a:rPr>
              <a:t> sans </a:t>
            </a:r>
            <a:r>
              <a:rPr lang="en-US" sz="2000" dirty="0" err="1">
                <a:effectLst/>
              </a:rPr>
              <a:t>cesse</a:t>
            </a:r>
            <a:r>
              <a:rPr lang="en-US" sz="2000" dirty="0">
                <a:effectLst/>
              </a:rPr>
              <a:t> le </a:t>
            </a:r>
            <a:r>
              <a:rPr lang="en-US" sz="2000" dirty="0" err="1">
                <a:effectLst/>
              </a:rPr>
              <a:t>débat</a:t>
            </a:r>
            <a:r>
              <a:rPr lang="en-US" sz="2000" dirty="0">
                <a:effectLst/>
              </a:rPr>
              <a:t> </a:t>
            </a:r>
            <a:r>
              <a:rPr lang="en-US" sz="2000" dirty="0" err="1">
                <a:effectLst/>
              </a:rPr>
              <a:t>autour</a:t>
            </a:r>
            <a:r>
              <a:rPr lang="en-US" sz="2000" dirty="0">
                <a:effectLst/>
              </a:rPr>
              <a:t> du </a:t>
            </a:r>
            <a:r>
              <a:rPr lang="en-US" sz="2000" dirty="0" err="1">
                <a:effectLst/>
              </a:rPr>
              <a:t>manuel</a:t>
            </a:r>
            <a:r>
              <a:rPr lang="en-US" sz="2000" dirty="0">
                <a:effectLst/>
              </a:rPr>
              <a:t> </a:t>
            </a:r>
            <a:r>
              <a:rPr lang="en-US" sz="2000" dirty="0" err="1">
                <a:effectLst/>
              </a:rPr>
              <a:t>scolaire</a:t>
            </a:r>
            <a:endParaRPr lang="en-US" sz="2000" b="1" dirty="0">
              <a:effectLst/>
            </a:endParaRPr>
          </a:p>
        </p:txBody>
      </p:sp>
      <p:pic>
        <p:nvPicPr>
          <p:cNvPr id="5" name="Picture 4">
            <a:extLst>
              <a:ext uri="{FF2B5EF4-FFF2-40B4-BE49-F238E27FC236}">
                <a16:creationId xmlns:a16="http://schemas.microsoft.com/office/drawing/2014/main" id="{F7102FA8-E917-1BB8-8ADD-792723D41D43}"/>
              </a:ext>
            </a:extLst>
          </p:cNvPr>
          <p:cNvPicPr>
            <a:picLocks noChangeAspect="1"/>
          </p:cNvPicPr>
          <p:nvPr/>
        </p:nvPicPr>
        <p:blipFill rotWithShape="1">
          <a:blip r:embed="rId2"/>
          <a:srcRect l="28166" r="26885"/>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186DC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09619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831</Words>
  <Application>Microsoft Office PowerPoint</Application>
  <PresentationFormat>Grand écran</PresentationFormat>
  <Paragraphs>61</Paragraphs>
  <Slides>10</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Times New Roman</vt:lpstr>
      <vt:lpstr>Wingdings</vt:lpstr>
      <vt:lpstr>Thème Office</vt:lpstr>
      <vt:lpstr>Document Microsoft Word</vt:lpstr>
      <vt:lpstr>Atelier sur le thème : « Pratiques d’évaluation de la qualité des manuels scolaires de l’éducation de base en Afrique subsaharienne francophone » 7 et 8 février 2023 </vt:lpstr>
      <vt:lpstr> INTRODUCTION ET CONTEXTE</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le thème : « Pratiques d’évaluation de la qualité des manuels scolaires de l’éducation de base en Afrique subsaharienne francophone » 7 et 8 février 2023</dc:title>
  <dc:creator>2021</dc:creator>
  <cp:lastModifiedBy>2021</cp:lastModifiedBy>
  <cp:revision>13</cp:revision>
  <dcterms:created xsi:type="dcterms:W3CDTF">2023-02-06T12:54:54Z</dcterms:created>
  <dcterms:modified xsi:type="dcterms:W3CDTF">2023-02-06T23:39:15Z</dcterms:modified>
</cp:coreProperties>
</file>