
<file path=[Content_Types].xml><?xml version="1.0" encoding="utf-8"?>
<Types xmlns="http://schemas.openxmlformats.org/package/2006/content-types">
  <Default Extension="jpeg" ContentType="image/jpeg"/>
  <Default Extension="jpg" ContentType="image/jpeg"/>
  <Default Extension="png" ContentType="image/pn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autoCompressPictures="0">
  <p:sldMasterIdLst>
    <p:sldMasterId id="2147483708" r:id="rId1"/>
  </p:sldMasterIdLst>
  <p:sldIdLst>
    <p:sldId id="256" r:id="rId2"/>
    <p:sldId id="258" r:id="rId3"/>
    <p:sldId id="263" r:id="rId4"/>
    <p:sldId id="265" r:id="rId5"/>
    <p:sldId id="259" r:id="rId6"/>
    <p:sldId id="260" r:id="rId7"/>
    <p:sldId id="261" r:id="rId8"/>
    <p:sldId id="262" r:id="rId9"/>
  </p:sldIdLst>
  <p:sldSz cx="12192000" cy="6858000"/>
  <p:notesSz cx="6858000" cy="9144000"/>
  <p:defaultText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32767"/>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p:restoredLeft sz="15610"/>
    <p:restoredTop sz="94687"/>
  </p:normalViewPr>
  <p:slideViewPr>
    <p:cSldViewPr snapToGrid="0">
      <p:cViewPr varScale="1">
        <p:scale>
          <a:sx n="81" d="100"/>
          <a:sy n="81" d="100"/>
        </p:scale>
        <p:origin x="725" y="53"/>
      </p:cViewPr>
      <p:guideLst/>
    </p:cSldViewPr>
  </p:slideViewPr>
  <p:notesTextViewPr>
    <p:cViewPr>
      <p:scale>
        <a:sx n="1" d="1"/>
        <a:sy n="1" d="1"/>
      </p:scale>
      <p:origin x="0" y="0"/>
    </p:cViewPr>
  </p:notesText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tableStyles" Target="tableStyle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theme" Target="theme/theme1.xml"/><Relationship Id="rId2" Type="http://schemas.openxmlformats.org/officeDocument/2006/relationships/slide" Target="slides/slide1.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viewProps" Target="viewProps.xml"/><Relationship Id="rId5" Type="http://schemas.openxmlformats.org/officeDocument/2006/relationships/slide" Target="slides/slide4.xml"/><Relationship Id="rId10"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s>
</file>

<file path=ppt/slideLayouts/_rels/slideLayout1.xml.rels><?xml version="1.0" encoding="UTF-8" standalone="yes"?>
<Relationships xmlns="http://schemas.openxmlformats.org/package/2006/relationships"><Relationship Id="rId3" Type="http://schemas.openxmlformats.org/officeDocument/2006/relationships/image" Target="../media/image6.png"/><Relationship Id="rId2" Type="http://schemas.openxmlformats.org/officeDocument/2006/relationships/image" Target="../media/image5.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Diapositive de titre">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fr-FR"/>
              <a:t>Modifiez le style du titre</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fr-FR"/>
              <a:t>Modifiez le style des sous-titres du masque</a:t>
            </a:r>
            <a:endParaRPr lang="en-US" dirty="0"/>
          </a:p>
        </p:txBody>
      </p:sp>
      <p:sp>
        <p:nvSpPr>
          <p:cNvPr id="4" name="Date Placeholder 3"/>
          <p:cNvSpPr>
            <a:spLocks noGrp="1"/>
          </p:cNvSpPr>
          <p:nvPr>
            <p:ph type="dt" sz="half" idx="10"/>
          </p:nvPr>
        </p:nvSpPr>
        <p:spPr>
          <a:xfrm>
            <a:off x="7983232" y="5037663"/>
            <a:ext cx="897467" cy="279400"/>
          </a:xfrm>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a:xfrm>
            <a:off x="2692397" y="5037663"/>
            <a:ext cx="5214635" cy="279400"/>
          </a:xfrm>
        </p:spPr>
        <p:txBody>
          <a:bodyPr/>
          <a:lstStyle/>
          <a:p>
            <a:endParaRPr lang="fr-FR"/>
          </a:p>
        </p:txBody>
      </p:sp>
      <p:sp>
        <p:nvSpPr>
          <p:cNvPr id="6" name="Slide Number Placeholder 5"/>
          <p:cNvSpPr>
            <a:spLocks noGrp="1"/>
          </p:cNvSpPr>
          <p:nvPr>
            <p:ph type="sldNum" sz="quarter" idx="12"/>
          </p:nvPr>
        </p:nvSpPr>
        <p:spPr>
          <a:xfrm>
            <a:off x="8956900" y="5037663"/>
            <a:ext cx="551167" cy="279400"/>
          </a:xfrm>
        </p:spPr>
        <p:txBody>
          <a:bodyPr/>
          <a:lstStyle/>
          <a:p>
            <a:fld id="{100A4267-CFD9-F442-AD50-7A34575959F7}" type="slidenum">
              <a:rPr lang="fr-FR" smtClean="0"/>
              <a:t>‹#›</a:t>
            </a:fld>
            <a:endParaRPr lang="fr-FR"/>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559333814"/>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Image panoramiqu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fr-FR"/>
              <a:t>Modifiez le style du titre</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F19241-ED9E-DE4B-B970-B0EBF8409510}" type="datetimeFigureOut">
              <a:rPr lang="fr-FR" smtClean="0"/>
              <a:t>01/11/2022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0A4267-CFD9-F442-AD50-7A34575959F7}" type="slidenum">
              <a:rPr lang="fr-FR" smtClean="0"/>
              <a:t>‹#›</a:t>
            </a:fld>
            <a:endParaRPr lang="fr-FR"/>
          </a:p>
        </p:txBody>
      </p:sp>
    </p:spTree>
    <p:extLst>
      <p:ext uri="{BB962C8B-B14F-4D97-AF65-F5344CB8AC3E}">
        <p14:creationId xmlns:p14="http://schemas.microsoft.com/office/powerpoint/2010/main" val="1760421193"/>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Titre et légende">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72450992"/>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Citation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fr-FR"/>
              <a:t>Cliquez pour modifier les styles du texte du masque</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01169703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Carte nom">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fr-FR"/>
              <a:t>Modifiez le style du titre</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spTree>
    <p:extLst>
      <p:ext uri="{BB962C8B-B14F-4D97-AF65-F5344CB8AC3E}">
        <p14:creationId xmlns:p14="http://schemas.microsoft.com/office/powerpoint/2010/main" val="1148319437"/>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Carte nom citation">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fr-FR"/>
              <a:t>Modifiez le style du titre</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56364260"/>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Vrai ou faux">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fr-FR"/>
              <a:t>Modifiez le style du titre</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58263395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Titre et texte vertica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fr-FR"/>
              <a:t>Modifiez le style du titre</a:t>
            </a:r>
            <a:endParaRPr lang="en-US" dirty="0"/>
          </a:p>
        </p:txBody>
      </p:sp>
      <p:sp>
        <p:nvSpPr>
          <p:cNvPr id="3" name="Vertical Text Placeholder 2"/>
          <p:cNvSpPr>
            <a:spLocks noGrp="1"/>
          </p:cNvSpPr>
          <p:nvPr>
            <p:ph type="body" orient="vert" idx="1"/>
          </p:nvPr>
        </p:nvSpPr>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74000753"/>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Titre vertical et texte">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fr-FR"/>
              <a:t>Modifiez le style du titre</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593628607"/>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re et contenu">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idx="1"/>
          </p:nvPr>
        </p:nvSpPr>
        <p:spPr/>
        <p:txBody>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spTree>
    <p:extLst>
      <p:ext uri="{BB962C8B-B14F-4D97-AF65-F5344CB8AC3E}">
        <p14:creationId xmlns:p14="http://schemas.microsoft.com/office/powerpoint/2010/main" val="270935950"/>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Titre de section">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fr-FR"/>
              <a:t>Modifiez le style du titre</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fr-FR"/>
              <a:t>Cliquez pour modifier les styles du texte du masque</a:t>
            </a:r>
          </a:p>
        </p:txBody>
      </p:sp>
      <p:sp>
        <p:nvSpPr>
          <p:cNvPr id="4" name="Date Placeholder 3"/>
          <p:cNvSpPr>
            <a:spLocks noGrp="1"/>
          </p:cNvSpPr>
          <p:nvPr>
            <p:ph type="dt" sz="half" idx="10"/>
          </p:nvPr>
        </p:nvSpPr>
        <p:spPr/>
        <p:txBody>
          <a:bodyPr/>
          <a:lstStyle/>
          <a:p>
            <a:fld id="{DAF19241-ED9E-DE4B-B970-B0EBF8409510}" type="datetimeFigureOut">
              <a:rPr lang="fr-FR" smtClean="0"/>
              <a:t>01/11/2022</a:t>
            </a:fld>
            <a:endParaRPr lang="fr-FR"/>
          </a:p>
        </p:txBody>
      </p:sp>
      <p:sp>
        <p:nvSpPr>
          <p:cNvPr id="5" name="Footer Placeholder 4"/>
          <p:cNvSpPr>
            <a:spLocks noGrp="1"/>
          </p:cNvSpPr>
          <p:nvPr>
            <p:ph type="ftr" sz="quarter" idx="11"/>
          </p:nvPr>
        </p:nvSpPr>
        <p:spPr/>
        <p:txBody>
          <a:bodyPr/>
          <a:lstStyle/>
          <a:p>
            <a:endParaRPr lang="fr-FR"/>
          </a:p>
        </p:txBody>
      </p:sp>
      <p:sp>
        <p:nvSpPr>
          <p:cNvPr id="6" name="Slide Number Placeholder 5"/>
          <p:cNvSpPr>
            <a:spLocks noGrp="1"/>
          </p:cNvSpPr>
          <p:nvPr>
            <p:ph type="sldNum" sz="quarter" idx="12"/>
          </p:nvPr>
        </p:nvSpPr>
        <p:spPr/>
        <p:txBody>
          <a:bodyPr/>
          <a:lstStyle/>
          <a:p>
            <a:fld id="{100A4267-CFD9-F442-AD50-7A34575959F7}" type="slidenum">
              <a:rPr lang="fr-FR" smtClean="0"/>
              <a:t>‹#›</a:t>
            </a:fld>
            <a:endParaRPr lang="fr-FR"/>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71475402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Deux contenus">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fr-FR"/>
              <a:t>Modifiez le style du titre</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Date Placeholder 4"/>
          <p:cNvSpPr>
            <a:spLocks noGrp="1"/>
          </p:cNvSpPr>
          <p:nvPr>
            <p:ph type="dt" sz="half" idx="10"/>
          </p:nvPr>
        </p:nvSpPr>
        <p:spPr/>
        <p:txBody>
          <a:bodyPr/>
          <a:lstStyle/>
          <a:p>
            <a:fld id="{DAF19241-ED9E-DE4B-B970-B0EBF8409510}" type="datetimeFigureOut">
              <a:rPr lang="fr-FR" smtClean="0"/>
              <a:t>01/11/2022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0A4267-CFD9-F442-AD50-7A34575959F7}" type="slidenum">
              <a:rPr lang="fr-FR" smtClean="0"/>
              <a:t>‹#›</a:t>
            </a:fld>
            <a:endParaRPr lang="fr-FR"/>
          </a:p>
        </p:txBody>
      </p:sp>
    </p:spTree>
    <p:extLst>
      <p:ext uri="{BB962C8B-B14F-4D97-AF65-F5344CB8AC3E}">
        <p14:creationId xmlns:p14="http://schemas.microsoft.com/office/powerpoint/2010/main" val="600181889"/>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a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fr-FR"/>
              <a:t>Modifiez le style du titre</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fr-FR"/>
              <a:t>Cliquez pour modifier les styles du texte du masque</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7" name="Date Placeholder 6"/>
          <p:cNvSpPr>
            <a:spLocks noGrp="1"/>
          </p:cNvSpPr>
          <p:nvPr>
            <p:ph type="dt" sz="half" idx="10"/>
          </p:nvPr>
        </p:nvSpPr>
        <p:spPr/>
        <p:txBody>
          <a:bodyPr/>
          <a:lstStyle/>
          <a:p>
            <a:fld id="{DAF19241-ED9E-DE4B-B970-B0EBF8409510}" type="datetimeFigureOut">
              <a:rPr lang="fr-FR" smtClean="0"/>
              <a:t>01/11/2022</a:t>
            </a:fld>
            <a:endParaRPr lang="fr-FR"/>
          </a:p>
        </p:txBody>
      </p:sp>
      <p:sp>
        <p:nvSpPr>
          <p:cNvPr id="8" name="Footer Placeholder 7"/>
          <p:cNvSpPr>
            <a:spLocks noGrp="1"/>
          </p:cNvSpPr>
          <p:nvPr>
            <p:ph type="ftr" sz="quarter" idx="11"/>
          </p:nvPr>
        </p:nvSpPr>
        <p:spPr/>
        <p:txBody>
          <a:bodyPr/>
          <a:lstStyle/>
          <a:p>
            <a:endParaRPr lang="fr-FR"/>
          </a:p>
        </p:txBody>
      </p:sp>
      <p:sp>
        <p:nvSpPr>
          <p:cNvPr id="9" name="Slide Number Placeholder 8"/>
          <p:cNvSpPr>
            <a:spLocks noGrp="1"/>
          </p:cNvSpPr>
          <p:nvPr>
            <p:ph type="sldNum" sz="quarter" idx="12"/>
          </p:nvPr>
        </p:nvSpPr>
        <p:spPr/>
        <p:txBody>
          <a:bodyPr/>
          <a:lstStyle/>
          <a:p>
            <a:fld id="{100A4267-CFD9-F442-AD50-7A34575959F7}" type="slidenum">
              <a:rPr lang="fr-FR" smtClean="0"/>
              <a:t>‹#›</a:t>
            </a:fld>
            <a:endParaRPr lang="fr-FR"/>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60613869"/>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re seul">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fr-FR"/>
              <a:t>Modifiez le style du titre</a:t>
            </a:r>
            <a:endParaRPr lang="en-US" dirty="0"/>
          </a:p>
        </p:txBody>
      </p:sp>
      <p:sp>
        <p:nvSpPr>
          <p:cNvPr id="3" name="Date Placeholder 2"/>
          <p:cNvSpPr>
            <a:spLocks noGrp="1"/>
          </p:cNvSpPr>
          <p:nvPr>
            <p:ph type="dt" sz="half" idx="10"/>
          </p:nvPr>
        </p:nvSpPr>
        <p:spPr/>
        <p:txBody>
          <a:bodyPr/>
          <a:lstStyle/>
          <a:p>
            <a:fld id="{DAF19241-ED9E-DE4B-B970-B0EBF8409510}" type="datetimeFigureOut">
              <a:rPr lang="fr-FR" smtClean="0"/>
              <a:t>01/11/2022</a:t>
            </a:fld>
            <a:endParaRPr lang="fr-FR"/>
          </a:p>
        </p:txBody>
      </p:sp>
      <p:sp>
        <p:nvSpPr>
          <p:cNvPr id="4" name="Footer Placeholder 3"/>
          <p:cNvSpPr>
            <a:spLocks noGrp="1"/>
          </p:cNvSpPr>
          <p:nvPr>
            <p:ph type="ftr" sz="quarter" idx="11"/>
          </p:nvPr>
        </p:nvSpPr>
        <p:spPr/>
        <p:txBody>
          <a:bodyPr/>
          <a:lstStyle/>
          <a:p>
            <a:endParaRPr lang="fr-FR"/>
          </a:p>
        </p:txBody>
      </p:sp>
      <p:sp>
        <p:nvSpPr>
          <p:cNvPr id="5" name="Slide Number Placeholder 4"/>
          <p:cNvSpPr>
            <a:spLocks noGrp="1"/>
          </p:cNvSpPr>
          <p:nvPr>
            <p:ph type="sldNum" sz="quarter" idx="12"/>
          </p:nvPr>
        </p:nvSpPr>
        <p:spPr/>
        <p:txBody>
          <a:bodyPr/>
          <a:lstStyle/>
          <a:p>
            <a:fld id="{100A4267-CFD9-F442-AD50-7A34575959F7}" type="slidenum">
              <a:rPr lang="fr-FR" smtClean="0"/>
              <a:t>‹#›</a:t>
            </a:fld>
            <a:endParaRPr lang="fr-FR"/>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438220677"/>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Vide">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AF19241-ED9E-DE4B-B970-B0EBF8409510}" type="datetimeFigureOut">
              <a:rPr lang="fr-FR" smtClean="0"/>
              <a:t>01/11/2022</a:t>
            </a:fld>
            <a:endParaRPr lang="fr-FR"/>
          </a:p>
        </p:txBody>
      </p:sp>
      <p:sp>
        <p:nvSpPr>
          <p:cNvPr id="3" name="Footer Placeholder 2"/>
          <p:cNvSpPr>
            <a:spLocks noGrp="1"/>
          </p:cNvSpPr>
          <p:nvPr>
            <p:ph type="ftr" sz="quarter" idx="11"/>
          </p:nvPr>
        </p:nvSpPr>
        <p:spPr/>
        <p:txBody>
          <a:bodyPr/>
          <a:lstStyle/>
          <a:p>
            <a:endParaRPr lang="fr-FR"/>
          </a:p>
        </p:txBody>
      </p:sp>
      <p:sp>
        <p:nvSpPr>
          <p:cNvPr id="4" name="Slide Number Placeholder 3"/>
          <p:cNvSpPr>
            <a:spLocks noGrp="1"/>
          </p:cNvSpPr>
          <p:nvPr>
            <p:ph type="sldNum" sz="quarter" idx="12"/>
          </p:nvPr>
        </p:nvSpPr>
        <p:spPr/>
        <p:txBody>
          <a:bodyPr/>
          <a:lstStyle/>
          <a:p>
            <a:fld id="{100A4267-CFD9-F442-AD50-7A34575959F7}" type="slidenum">
              <a:rPr lang="fr-FR" smtClean="0"/>
              <a:t>‹#›</a:t>
            </a:fld>
            <a:endParaRPr lang="fr-FR"/>
          </a:p>
        </p:txBody>
      </p:sp>
    </p:spTree>
    <p:extLst>
      <p:ext uri="{BB962C8B-B14F-4D97-AF65-F5344CB8AC3E}">
        <p14:creationId xmlns:p14="http://schemas.microsoft.com/office/powerpoint/2010/main" val="297762592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u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fr-FR"/>
              <a:t>Modifiez le style du titre</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F19241-ED9E-DE4B-B970-B0EBF8409510}" type="datetimeFigureOut">
              <a:rPr lang="fr-FR" smtClean="0"/>
              <a:t>01/11/2022</a:t>
            </a:fld>
            <a:endParaRPr lang="fr-FR"/>
          </a:p>
        </p:txBody>
      </p:sp>
      <p:sp>
        <p:nvSpPr>
          <p:cNvPr id="6" name="Footer Placeholder 5"/>
          <p:cNvSpPr>
            <a:spLocks noGrp="1"/>
          </p:cNvSpPr>
          <p:nvPr>
            <p:ph type="ftr" sz="quarter" idx="11"/>
          </p:nvPr>
        </p:nvSpPr>
        <p:spPr/>
        <p:txBody>
          <a:bodyPr/>
          <a:lstStyle/>
          <a:p>
            <a:endParaRPr lang="fr-FR"/>
          </a:p>
        </p:txBody>
      </p:sp>
      <p:sp>
        <p:nvSpPr>
          <p:cNvPr id="7" name="Slide Number Placeholder 6"/>
          <p:cNvSpPr>
            <a:spLocks noGrp="1"/>
          </p:cNvSpPr>
          <p:nvPr>
            <p:ph type="sldNum" sz="quarter" idx="12"/>
          </p:nvPr>
        </p:nvSpPr>
        <p:spPr/>
        <p:txBody>
          <a:bodyPr/>
          <a:lstStyle/>
          <a:p>
            <a:fld id="{100A4267-CFD9-F442-AD50-7A34575959F7}" type="slidenum">
              <a:rPr lang="fr-FR" smtClean="0"/>
              <a:t>‹#›</a:t>
            </a:fld>
            <a:endParaRPr lang="fr-FR"/>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89652427"/>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Image avec légende">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fr-FR"/>
              <a:t>Modifiez le style du titre</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fr-FR"/>
              <a:t>Cliquez sur l'icône pour ajouter une image</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fr-FR"/>
              <a:t>Cliquez pour modifier les styles du texte du masque</a:t>
            </a:r>
          </a:p>
        </p:txBody>
      </p:sp>
      <p:sp>
        <p:nvSpPr>
          <p:cNvPr id="5" name="Date Placeholder 4"/>
          <p:cNvSpPr>
            <a:spLocks noGrp="1"/>
          </p:cNvSpPr>
          <p:nvPr>
            <p:ph type="dt" sz="half" idx="10"/>
          </p:nvPr>
        </p:nvSpPr>
        <p:spPr/>
        <p:txBody>
          <a:bodyPr/>
          <a:lstStyle/>
          <a:p>
            <a:fld id="{DAF19241-ED9E-DE4B-B970-B0EBF8409510}" type="datetimeFigureOut">
              <a:rPr lang="fr-FR" smtClean="0"/>
              <a:t>01/11/2022</a:t>
            </a:fld>
            <a:endParaRPr lang="fr-FR"/>
          </a:p>
        </p:txBody>
      </p:sp>
      <p:sp>
        <p:nvSpPr>
          <p:cNvPr id="6" name="Footer Placeholder 5"/>
          <p:cNvSpPr>
            <a:spLocks noGrp="1"/>
          </p:cNvSpPr>
          <p:nvPr>
            <p:ph type="ftr" sz="quarter" idx="11"/>
          </p:nvPr>
        </p:nvSpPr>
        <p:spPr/>
        <p:txBody>
          <a:bodyPr/>
          <a:lstStyle/>
          <a:p>
            <a:endParaRPr lang="en-US" dirty="0"/>
          </a:p>
        </p:txBody>
      </p:sp>
      <p:sp>
        <p:nvSpPr>
          <p:cNvPr id="7" name="Slide Number Placeholder 6"/>
          <p:cNvSpPr>
            <a:spLocks noGrp="1"/>
          </p:cNvSpPr>
          <p:nvPr>
            <p:ph type="sldNum" sz="quarter" idx="12"/>
          </p:nvPr>
        </p:nvSpPr>
        <p:spPr/>
        <p:txBody>
          <a:bodyPr/>
          <a:lstStyle/>
          <a:p>
            <a:fld id="{100A4267-CFD9-F442-AD50-7A34575959F7}" type="slidenum">
              <a:rPr lang="fr-FR" smtClean="0"/>
              <a:t>‹#›</a:t>
            </a:fld>
            <a:endParaRPr lang="fr-FR"/>
          </a:p>
        </p:txBody>
      </p:sp>
    </p:spTree>
    <p:extLst>
      <p:ext uri="{BB962C8B-B14F-4D97-AF65-F5344CB8AC3E}">
        <p14:creationId xmlns:p14="http://schemas.microsoft.com/office/powerpoint/2010/main" val="2859599112"/>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4.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3.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fr-FR"/>
              <a:t>Modifiez le style du titre</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fr-FR"/>
              <a:t>Cliquez pour modifier les styles du texte du masque</a:t>
            </a:r>
          </a:p>
          <a:p>
            <a:pPr lvl="1"/>
            <a:r>
              <a:rPr lang="fr-FR"/>
              <a:t>Deuxième niveau</a:t>
            </a:r>
          </a:p>
          <a:p>
            <a:pPr lvl="2"/>
            <a:r>
              <a:rPr lang="fr-FR"/>
              <a:t>Troisième niveau</a:t>
            </a:r>
          </a:p>
          <a:p>
            <a:pPr lvl="3"/>
            <a:r>
              <a:rPr lang="fr-FR"/>
              <a:t>Quatrième niveau</a:t>
            </a:r>
          </a:p>
          <a:p>
            <a:pPr lvl="4"/>
            <a:r>
              <a:rPr lang="fr-FR"/>
              <a:t>Cinquième niveau</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DAF19241-ED9E-DE4B-B970-B0EBF8409510}" type="datetimeFigureOut">
              <a:rPr lang="fr-FR" smtClean="0"/>
              <a:t>01/11/2022</a:t>
            </a:fld>
            <a:endParaRPr lang="fr-FR"/>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fr-FR"/>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100A4267-CFD9-F442-AD50-7A34575959F7}" type="slidenum">
              <a:rPr lang="fr-FR" smtClean="0"/>
              <a:t>‹#›</a:t>
            </a:fld>
            <a:endParaRPr lang="fr-FR"/>
          </a:p>
        </p:txBody>
      </p:sp>
    </p:spTree>
    <p:extLst>
      <p:ext uri="{BB962C8B-B14F-4D97-AF65-F5344CB8AC3E}">
        <p14:creationId xmlns:p14="http://schemas.microsoft.com/office/powerpoint/2010/main" val="984932941"/>
      </p:ext>
    </p:extLst>
  </p:cSld>
  <p:clrMap bg1="lt1" tx1="dk1" bg2="lt2" tx2="dk2" accent1="accent1" accent2="accent2" accent3="accent3" accent4="accent4" accent5="accent5" accent6="accent6" hlink="hlink" folHlink="folHlink"/>
  <p:sldLayoutIdLst>
    <p:sldLayoutId id="2147483709" r:id="rId1"/>
    <p:sldLayoutId id="2147483710" r:id="rId2"/>
    <p:sldLayoutId id="2147483711" r:id="rId3"/>
    <p:sldLayoutId id="2147483712" r:id="rId4"/>
    <p:sldLayoutId id="2147483713" r:id="rId5"/>
    <p:sldLayoutId id="2147483714" r:id="rId6"/>
    <p:sldLayoutId id="2147483715" r:id="rId7"/>
    <p:sldLayoutId id="2147483716" r:id="rId8"/>
    <p:sldLayoutId id="2147483717" r:id="rId9"/>
    <p:sldLayoutId id="2147483718" r:id="rId10"/>
    <p:sldLayoutId id="2147483719" r:id="rId11"/>
    <p:sldLayoutId id="2147483720" r:id="rId12"/>
    <p:sldLayoutId id="2147483721" r:id="rId13"/>
    <p:sldLayoutId id="2147483722" r:id="rId14"/>
    <p:sldLayoutId id="2147483723" r:id="rId15"/>
    <p:sldLayoutId id="2147483724" r:id="rId16"/>
    <p:sldLayoutId id="2147483725" r:id="rId17"/>
  </p:sldLayoutIdLst>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3" Type="http://schemas.openxmlformats.org/officeDocument/2006/relationships/image" Target="../media/image8.png"/><Relationship Id="rId2" Type="http://schemas.openxmlformats.org/officeDocument/2006/relationships/image" Target="../media/image7.jpg"/><Relationship Id="rId1" Type="http://schemas.openxmlformats.org/officeDocument/2006/relationships/slideLayout" Target="../slideLayouts/slideLayout1.xml"/><Relationship Id="rId5" Type="http://schemas.openxmlformats.org/officeDocument/2006/relationships/image" Target="../media/image10.jpg"/><Relationship Id="rId4" Type="http://schemas.openxmlformats.org/officeDocument/2006/relationships/image" Target="../media/image9.png"/></Relationships>
</file>

<file path=ppt/slides/_rels/slide2.xml.rels><?xml version="1.0" encoding="UTF-8" standalone="yes"?>
<Relationships xmlns="http://schemas.openxmlformats.org/package/2006/relationships"><Relationship Id="rId2" Type="http://schemas.openxmlformats.org/officeDocument/2006/relationships/hyperlink" Target="https://dictionnaire.lerobert.com/definition/ecologue" TargetMode="External"/><Relationship Id="rId1" Type="http://schemas.openxmlformats.org/officeDocument/2006/relationships/slideLayout" Target="../slideLayouts/slideLayout2.xml"/></Relationships>
</file>

<file path=ppt/slides/_rels/slide3.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2.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6.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7.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12A74FD0-692F-2291-13A4-B8BF84EDA14D}"/>
              </a:ext>
            </a:extLst>
          </p:cNvPr>
          <p:cNvSpPr>
            <a:spLocks noGrp="1"/>
          </p:cNvSpPr>
          <p:nvPr>
            <p:ph type="ctrTitle"/>
          </p:nvPr>
        </p:nvSpPr>
        <p:spPr/>
        <p:txBody>
          <a:bodyPr/>
          <a:lstStyle/>
          <a:p>
            <a:r>
              <a:rPr lang="fr-FR" sz="3600" dirty="0">
                <a:effectLst/>
                <a:ea typeface="Calibri" panose="020F0502020204030204" pitchFamily="34" charset="0"/>
                <a:cs typeface="Times New Roman" panose="02020603050405020304" pitchFamily="18" charset="0"/>
              </a:rPr>
              <a:t>Traiter le développement durable et le changement climatique en cours de français </a:t>
            </a:r>
            <a:endParaRPr lang="fr-FR" sz="3600" dirty="0"/>
          </a:p>
        </p:txBody>
      </p:sp>
      <p:sp>
        <p:nvSpPr>
          <p:cNvPr id="3" name="Sous-titre 2">
            <a:extLst>
              <a:ext uri="{FF2B5EF4-FFF2-40B4-BE49-F238E27FC236}">
                <a16:creationId xmlns:a16="http://schemas.microsoft.com/office/drawing/2014/main" id="{288DE2D7-63D4-6272-48C4-7F78F4281148}"/>
              </a:ext>
            </a:extLst>
          </p:cNvPr>
          <p:cNvSpPr>
            <a:spLocks noGrp="1"/>
          </p:cNvSpPr>
          <p:nvPr>
            <p:ph type="subTitle" idx="1"/>
          </p:nvPr>
        </p:nvSpPr>
        <p:spPr>
          <a:xfrm>
            <a:off x="2692398" y="4188941"/>
            <a:ext cx="6815669" cy="789458"/>
          </a:xfrm>
        </p:spPr>
        <p:txBody>
          <a:bodyPr>
            <a:normAutofit fontScale="92500" lnSpcReduction="10000"/>
          </a:bodyPr>
          <a:lstStyle/>
          <a:p>
            <a:r>
              <a:rPr lang="fr-FR" dirty="0"/>
              <a:t>le 14 octobre 2022 </a:t>
            </a:r>
          </a:p>
          <a:p>
            <a:r>
              <a:rPr lang="fr-FR" dirty="0"/>
              <a:t>Institut français, Bosnie-Herzégovine</a:t>
            </a:r>
          </a:p>
        </p:txBody>
      </p:sp>
      <p:pic>
        <p:nvPicPr>
          <p:cNvPr id="5" name="Picture 4">
            <a:extLst>
              <a:ext uri="{FF2B5EF4-FFF2-40B4-BE49-F238E27FC236}">
                <a16:creationId xmlns:a16="http://schemas.microsoft.com/office/drawing/2014/main" id="{B29B39DD-8C7A-50EA-98FD-86C077973CE5}"/>
              </a:ext>
            </a:extLst>
          </p:cNvPr>
          <p:cNvPicPr>
            <a:picLocks noChangeAspect="1"/>
          </p:cNvPicPr>
          <p:nvPr/>
        </p:nvPicPr>
        <p:blipFill>
          <a:blip r:embed="rId2"/>
          <a:stretch>
            <a:fillRect/>
          </a:stretch>
        </p:blipFill>
        <p:spPr>
          <a:xfrm>
            <a:off x="1251096" y="5730991"/>
            <a:ext cx="1385888" cy="838200"/>
          </a:xfrm>
          <a:prstGeom prst="rect">
            <a:avLst/>
          </a:prstGeom>
        </p:spPr>
      </p:pic>
      <p:pic>
        <p:nvPicPr>
          <p:cNvPr id="7" name="Picture 6">
            <a:extLst>
              <a:ext uri="{FF2B5EF4-FFF2-40B4-BE49-F238E27FC236}">
                <a16:creationId xmlns:a16="http://schemas.microsoft.com/office/drawing/2014/main" id="{F4416DEC-94F3-141A-C5C6-7054FE4FB047}"/>
              </a:ext>
            </a:extLst>
          </p:cNvPr>
          <p:cNvPicPr>
            <a:picLocks noChangeAspect="1"/>
          </p:cNvPicPr>
          <p:nvPr/>
        </p:nvPicPr>
        <p:blipFill>
          <a:blip r:embed="rId3"/>
          <a:stretch>
            <a:fillRect/>
          </a:stretch>
        </p:blipFill>
        <p:spPr>
          <a:xfrm>
            <a:off x="3788396" y="5730991"/>
            <a:ext cx="2088075" cy="886218"/>
          </a:xfrm>
          <a:prstGeom prst="rect">
            <a:avLst/>
          </a:prstGeom>
        </p:spPr>
      </p:pic>
      <p:pic>
        <p:nvPicPr>
          <p:cNvPr id="9" name="Picture 8">
            <a:extLst>
              <a:ext uri="{FF2B5EF4-FFF2-40B4-BE49-F238E27FC236}">
                <a16:creationId xmlns:a16="http://schemas.microsoft.com/office/drawing/2014/main" id="{5D8FB239-8ECF-9A40-CC3D-6F141FBB5B3C}"/>
              </a:ext>
            </a:extLst>
          </p:cNvPr>
          <p:cNvPicPr>
            <a:picLocks noChangeAspect="1"/>
          </p:cNvPicPr>
          <p:nvPr/>
        </p:nvPicPr>
        <p:blipFill>
          <a:blip r:embed="rId4"/>
          <a:stretch>
            <a:fillRect/>
          </a:stretch>
        </p:blipFill>
        <p:spPr>
          <a:xfrm>
            <a:off x="7201650" y="5771103"/>
            <a:ext cx="1531297" cy="862210"/>
          </a:xfrm>
          <a:prstGeom prst="rect">
            <a:avLst/>
          </a:prstGeom>
        </p:spPr>
      </p:pic>
      <p:pic>
        <p:nvPicPr>
          <p:cNvPr id="11" name="Picture 10">
            <a:extLst>
              <a:ext uri="{FF2B5EF4-FFF2-40B4-BE49-F238E27FC236}">
                <a16:creationId xmlns:a16="http://schemas.microsoft.com/office/drawing/2014/main" id="{43EA3C8D-FE4E-926C-94D5-4E5B2FCD5151}"/>
              </a:ext>
            </a:extLst>
          </p:cNvPr>
          <p:cNvPicPr>
            <a:picLocks noChangeAspect="1"/>
          </p:cNvPicPr>
          <p:nvPr/>
        </p:nvPicPr>
        <p:blipFill>
          <a:blip r:embed="rId5"/>
          <a:stretch>
            <a:fillRect/>
          </a:stretch>
        </p:blipFill>
        <p:spPr>
          <a:xfrm>
            <a:off x="9649884" y="5771103"/>
            <a:ext cx="1300942" cy="802178"/>
          </a:xfrm>
          <a:prstGeom prst="rect">
            <a:avLst/>
          </a:prstGeom>
        </p:spPr>
      </p:pic>
    </p:spTree>
    <p:extLst>
      <p:ext uri="{BB962C8B-B14F-4D97-AF65-F5344CB8AC3E}">
        <p14:creationId xmlns:p14="http://schemas.microsoft.com/office/powerpoint/2010/main" val="160596323"/>
      </p:ext>
    </p:extLst>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D6C91F61-EF4B-609F-EFB6-1ED75392F577}"/>
              </a:ext>
            </a:extLst>
          </p:cNvPr>
          <p:cNvSpPr>
            <a:spLocks noGrp="1"/>
          </p:cNvSpPr>
          <p:nvPr>
            <p:ph type="title"/>
          </p:nvPr>
        </p:nvSpPr>
        <p:spPr/>
        <p:txBody>
          <a:bodyPr/>
          <a:lstStyle/>
          <a:p>
            <a:r>
              <a:rPr lang="fr-FR" dirty="0"/>
              <a:t>Comment définiriez-vous l’écologie?</a:t>
            </a:r>
          </a:p>
        </p:txBody>
      </p:sp>
      <p:sp>
        <p:nvSpPr>
          <p:cNvPr id="3" name="Espace réservé du contenu 2">
            <a:extLst>
              <a:ext uri="{FF2B5EF4-FFF2-40B4-BE49-F238E27FC236}">
                <a16:creationId xmlns:a16="http://schemas.microsoft.com/office/drawing/2014/main" id="{8EB7EE01-9F46-15FC-31CE-6CD895B897A2}"/>
              </a:ext>
            </a:extLst>
          </p:cNvPr>
          <p:cNvSpPr>
            <a:spLocks noGrp="1"/>
          </p:cNvSpPr>
          <p:nvPr>
            <p:ph idx="1"/>
          </p:nvPr>
        </p:nvSpPr>
        <p:spPr/>
        <p:txBody>
          <a:bodyPr/>
          <a:lstStyle/>
          <a:p>
            <a:pPr algn="just"/>
            <a:r>
              <a:rPr lang="fr-FR" dirty="0">
                <a:solidFill>
                  <a:srgbClr val="6C1F22"/>
                </a:solidFill>
              </a:rPr>
              <a:t>Sciences</a:t>
            </a:r>
            <a:r>
              <a:rPr lang="fr-FR" dirty="0">
                <a:solidFill>
                  <a:srgbClr val="333333"/>
                </a:solidFill>
              </a:rPr>
              <a:t> </a:t>
            </a:r>
            <a:r>
              <a:rPr lang="fr-FR" dirty="0">
                <a:solidFill>
                  <a:srgbClr val="124762"/>
                </a:solidFill>
              </a:rPr>
              <a:t>Étude des milieux où vivent les êtres vivants, ainsi que des rapports de ces êtres avec le milieu (➙ </a:t>
            </a:r>
            <a:r>
              <a:rPr lang="fr-FR" dirty="0">
                <a:solidFill>
                  <a:srgbClr val="377E9F"/>
                </a:solidFill>
                <a:hlinkClick r:id="rId2"/>
              </a:rPr>
              <a:t>écologue</a:t>
            </a:r>
            <a:r>
              <a:rPr lang="fr-FR" dirty="0">
                <a:solidFill>
                  <a:srgbClr val="124762"/>
                </a:solidFill>
              </a:rPr>
              <a:t>).</a:t>
            </a:r>
            <a:endParaRPr lang="fr-FR" dirty="0">
              <a:solidFill>
                <a:srgbClr val="333333"/>
              </a:solidFill>
            </a:endParaRPr>
          </a:p>
          <a:p>
            <a:pPr algn="just"/>
            <a:r>
              <a:rPr lang="fr-FR" dirty="0">
                <a:solidFill>
                  <a:srgbClr val="6C1F22"/>
                </a:solidFill>
              </a:rPr>
              <a:t>Courant</a:t>
            </a:r>
            <a:r>
              <a:rPr lang="fr-FR" dirty="0">
                <a:solidFill>
                  <a:srgbClr val="333333"/>
                </a:solidFill>
              </a:rPr>
              <a:t> </a:t>
            </a:r>
            <a:r>
              <a:rPr lang="fr-FR" dirty="0">
                <a:solidFill>
                  <a:srgbClr val="124762"/>
                </a:solidFill>
              </a:rPr>
              <a:t>Doctrine visant à un meilleur équilibre entre l’homme et son environnement naturel ainsi qu’à la protection de ce dernier. Courant politique défendant ce mouvement. (Dictionnaire électronique </a:t>
            </a:r>
            <a:r>
              <a:rPr lang="fr-FR" i="1" dirty="0">
                <a:solidFill>
                  <a:srgbClr val="124762"/>
                </a:solidFill>
              </a:rPr>
              <a:t>Le Robert</a:t>
            </a:r>
            <a:r>
              <a:rPr lang="fr-FR" dirty="0">
                <a:solidFill>
                  <a:srgbClr val="124762"/>
                </a:solidFill>
              </a:rPr>
              <a:t>)</a:t>
            </a:r>
            <a:endParaRPr lang="fr-FR" dirty="0"/>
          </a:p>
          <a:p>
            <a:pPr algn="just"/>
            <a:r>
              <a:rPr lang="fr-FR" dirty="0">
                <a:solidFill>
                  <a:srgbClr val="124762"/>
                </a:solidFill>
              </a:rPr>
              <a:t>Synonymes : défense de l’environnement, environnementalisme </a:t>
            </a:r>
            <a:endParaRPr lang="fr-FR" dirty="0">
              <a:solidFill>
                <a:srgbClr val="333333"/>
              </a:solidFill>
            </a:endParaRPr>
          </a:p>
        </p:txBody>
      </p:sp>
    </p:spTree>
    <p:extLst>
      <p:ext uri="{BB962C8B-B14F-4D97-AF65-F5344CB8AC3E}">
        <p14:creationId xmlns:p14="http://schemas.microsoft.com/office/powerpoint/2010/main" val="753153981"/>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EC51FD14-1C13-E287-0D32-1466FD10392C}"/>
              </a:ext>
            </a:extLst>
          </p:cNvPr>
          <p:cNvSpPr>
            <a:spLocks noGrp="1"/>
          </p:cNvSpPr>
          <p:nvPr>
            <p:ph type="title"/>
          </p:nvPr>
        </p:nvSpPr>
        <p:spPr>
          <a:xfrm>
            <a:off x="1295402" y="883277"/>
            <a:ext cx="9601196" cy="908453"/>
          </a:xfrm>
        </p:spPr>
        <p:txBody>
          <a:bodyPr>
            <a:normAutofit fontScale="90000"/>
          </a:bodyPr>
          <a:lstStyle/>
          <a:p>
            <a:r>
              <a:rPr lang="fr-FR" sz="3600" dirty="0"/>
              <a:t>Diagramme du </a:t>
            </a:r>
            <a:r>
              <a:rPr lang="fr-FR" sz="3600" dirty="0" err="1"/>
              <a:t>Venn</a:t>
            </a:r>
            <a:r>
              <a:rPr lang="fr-FR" sz="3600" dirty="0"/>
              <a:t> </a:t>
            </a:r>
            <a:br>
              <a:rPr lang="fr-FR" sz="3600" dirty="0"/>
            </a:br>
            <a:r>
              <a:rPr lang="fr-FR" sz="3600" dirty="0"/>
              <a:t>du développement durable</a:t>
            </a:r>
          </a:p>
        </p:txBody>
      </p:sp>
      <p:pic>
        <p:nvPicPr>
          <p:cNvPr id="5" name="Espace réservé du contenu 4">
            <a:extLst>
              <a:ext uri="{FF2B5EF4-FFF2-40B4-BE49-F238E27FC236}">
                <a16:creationId xmlns:a16="http://schemas.microsoft.com/office/drawing/2014/main" id="{9203D1B6-C965-E6B5-A7E9-010B4A34AAF9}"/>
              </a:ext>
            </a:extLst>
          </p:cNvPr>
          <p:cNvPicPr>
            <a:picLocks noGrp="1" noChangeAspect="1"/>
          </p:cNvPicPr>
          <p:nvPr>
            <p:ph idx="1"/>
          </p:nvPr>
        </p:nvPicPr>
        <p:blipFill>
          <a:blip r:embed="rId2"/>
          <a:stretch>
            <a:fillRect/>
          </a:stretch>
        </p:blipFill>
        <p:spPr>
          <a:xfrm>
            <a:off x="3583459" y="1902940"/>
            <a:ext cx="5078627" cy="3972399"/>
          </a:xfrm>
        </p:spPr>
      </p:pic>
    </p:spTree>
    <p:extLst>
      <p:ext uri="{BB962C8B-B14F-4D97-AF65-F5344CB8AC3E}">
        <p14:creationId xmlns:p14="http://schemas.microsoft.com/office/powerpoint/2010/main" val="2815910184"/>
      </p:ext>
    </p:extLst>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6B2F86C-8B50-C77C-9190-4F788A52E95F}"/>
              </a:ext>
            </a:extLst>
          </p:cNvPr>
          <p:cNvSpPr>
            <a:spLocks noGrp="1"/>
          </p:cNvSpPr>
          <p:nvPr>
            <p:ph type="title"/>
          </p:nvPr>
        </p:nvSpPr>
        <p:spPr/>
        <p:txBody>
          <a:bodyPr>
            <a:normAutofit fontScale="90000"/>
          </a:bodyPr>
          <a:lstStyle/>
          <a:p>
            <a:r>
              <a:rPr lang="fr-FR" sz="4400" dirty="0"/>
              <a:t>Qu’est-ce que c’est le développement durable ?</a:t>
            </a:r>
            <a:endParaRPr lang="fr-FR" dirty="0"/>
          </a:p>
        </p:txBody>
      </p:sp>
      <p:sp>
        <p:nvSpPr>
          <p:cNvPr id="3" name="Espace réservé du contenu 2">
            <a:extLst>
              <a:ext uri="{FF2B5EF4-FFF2-40B4-BE49-F238E27FC236}">
                <a16:creationId xmlns:a16="http://schemas.microsoft.com/office/drawing/2014/main" id="{189C4A64-72DF-1500-ACBF-DB950CA7C858}"/>
              </a:ext>
            </a:extLst>
          </p:cNvPr>
          <p:cNvSpPr>
            <a:spLocks noGrp="1"/>
          </p:cNvSpPr>
          <p:nvPr>
            <p:ph idx="1"/>
          </p:nvPr>
        </p:nvSpPr>
        <p:spPr>
          <a:xfrm>
            <a:off x="1295401" y="2556932"/>
            <a:ext cx="9601196" cy="3646160"/>
          </a:xfrm>
        </p:spPr>
        <p:txBody>
          <a:bodyPr>
            <a:normAutofit fontScale="92500" lnSpcReduction="10000"/>
          </a:bodyPr>
          <a:lstStyle/>
          <a:p>
            <a:pPr algn="just"/>
            <a:r>
              <a:rPr lang="fr-FR" dirty="0">
                <a:solidFill>
                  <a:schemeClr val="tx1"/>
                </a:solidFill>
              </a:rPr>
              <a:t>La première définition du développement durable apparaît en 1987 et est publiée par la Commission mondiale sur l’environnement et le développement :</a:t>
            </a:r>
          </a:p>
          <a:p>
            <a:pPr marL="0" indent="0" algn="just">
              <a:buNone/>
            </a:pPr>
            <a:r>
              <a:rPr lang="fr-FR" dirty="0">
                <a:solidFill>
                  <a:schemeClr val="tx1"/>
                </a:solidFill>
              </a:rPr>
              <a:t>« Le développement durable est un développement qui répond aux besoins du présent sans compromettre la capacité des générations futures de répondre aux leurs. Deux concepts sont inhérents à cette notion :</a:t>
            </a:r>
          </a:p>
          <a:p>
            <a:pPr marL="514350" indent="-514350" algn="just">
              <a:buFont typeface="+mj-lt"/>
              <a:buAutoNum type="arabicPeriod"/>
            </a:pPr>
            <a:r>
              <a:rPr lang="fr-FR" dirty="0">
                <a:solidFill>
                  <a:schemeClr val="tx1"/>
                </a:solidFill>
              </a:rPr>
              <a:t>le concept de « besoins », et plus particulièrement des besoins essentiels des plus démunis, à qui il convient d’accorder la plus grande priorité, et</a:t>
            </a:r>
          </a:p>
          <a:p>
            <a:pPr marL="514350" indent="-514350" algn="just">
              <a:buFont typeface="+mj-lt"/>
              <a:buAutoNum type="arabicPeriod"/>
            </a:pPr>
            <a:r>
              <a:rPr lang="fr-FR" dirty="0">
                <a:solidFill>
                  <a:schemeClr val="tx1"/>
                </a:solidFill>
              </a:rPr>
              <a:t>L’idée des limitations que l’état de nos techniques et de notre organisation sociale impose sur la capacité de l’environnement à répondre aux besoins actuels et à venir. »</a:t>
            </a:r>
          </a:p>
        </p:txBody>
      </p:sp>
    </p:spTree>
    <p:extLst>
      <p:ext uri="{BB962C8B-B14F-4D97-AF65-F5344CB8AC3E}">
        <p14:creationId xmlns:p14="http://schemas.microsoft.com/office/powerpoint/2010/main" val="4005187368"/>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par>
                                <p:cTn id="8" presetID="6" presetClass="entr" presetSubtype="16" fill="hold" nodeType="withEffect">
                                  <p:stCondLst>
                                    <p:cond delay="0"/>
                                  </p:stCondLst>
                                  <p:childTnLst>
                                    <p:set>
                                      <p:cBhvr>
                                        <p:cTn id="9" dur="1" fill="hold">
                                          <p:stCondLst>
                                            <p:cond delay="0"/>
                                          </p:stCondLst>
                                        </p:cTn>
                                        <p:tgtEl>
                                          <p:spTgt spid="3">
                                            <p:txEl>
                                              <p:pRg st="1" end="1"/>
                                            </p:txEl>
                                          </p:spTgt>
                                        </p:tgtEl>
                                        <p:attrNameLst>
                                          <p:attrName>style.visibility</p:attrName>
                                        </p:attrNameLst>
                                      </p:cBhvr>
                                      <p:to>
                                        <p:strVal val="visible"/>
                                      </p:to>
                                    </p:set>
                                    <p:animEffect transition="in" filter="circle(in)">
                                      <p:cBhvr>
                                        <p:cTn id="10" dur="2000"/>
                                        <p:tgtEl>
                                          <p:spTgt spid="3">
                                            <p:txEl>
                                              <p:pRg st="1" end="1"/>
                                            </p:txEl>
                                          </p:spTgt>
                                        </p:tgtEl>
                                      </p:cBhvr>
                                    </p:animEffect>
                                  </p:childTnLst>
                                </p:cTn>
                              </p:par>
                              <p:par>
                                <p:cTn id="11" presetID="6" presetClass="entr" presetSubtype="16" fill="hold" nodeType="withEffect">
                                  <p:stCondLst>
                                    <p:cond delay="0"/>
                                  </p:stCondLst>
                                  <p:childTnLst>
                                    <p:set>
                                      <p:cBhvr>
                                        <p:cTn id="12" dur="1" fill="hold">
                                          <p:stCondLst>
                                            <p:cond delay="0"/>
                                          </p:stCondLst>
                                        </p:cTn>
                                        <p:tgtEl>
                                          <p:spTgt spid="3">
                                            <p:txEl>
                                              <p:pRg st="2" end="2"/>
                                            </p:txEl>
                                          </p:spTgt>
                                        </p:tgtEl>
                                        <p:attrNameLst>
                                          <p:attrName>style.visibility</p:attrName>
                                        </p:attrNameLst>
                                      </p:cBhvr>
                                      <p:to>
                                        <p:strVal val="visible"/>
                                      </p:to>
                                    </p:set>
                                    <p:animEffect transition="in" filter="circle(in)">
                                      <p:cBhvr>
                                        <p:cTn id="13" dur="2000"/>
                                        <p:tgtEl>
                                          <p:spTgt spid="3">
                                            <p:txEl>
                                              <p:pRg st="2" end="2"/>
                                            </p:txEl>
                                          </p:spTgt>
                                        </p:tgtEl>
                                      </p:cBhvr>
                                    </p:animEffect>
                                  </p:childTnLst>
                                </p:cTn>
                              </p:par>
                              <p:par>
                                <p:cTn id="14" presetID="6" presetClass="entr" presetSubtype="16" fill="hold" nodeType="withEffect">
                                  <p:stCondLst>
                                    <p:cond delay="0"/>
                                  </p:stCondLst>
                                  <p:childTnLst>
                                    <p:set>
                                      <p:cBhvr>
                                        <p:cTn id="15" dur="1" fill="hold">
                                          <p:stCondLst>
                                            <p:cond delay="0"/>
                                          </p:stCondLst>
                                        </p:cTn>
                                        <p:tgtEl>
                                          <p:spTgt spid="3">
                                            <p:txEl>
                                              <p:pRg st="3" end="3"/>
                                            </p:txEl>
                                          </p:spTgt>
                                        </p:tgtEl>
                                        <p:attrNameLst>
                                          <p:attrName>style.visibility</p:attrName>
                                        </p:attrNameLst>
                                      </p:cBhvr>
                                      <p:to>
                                        <p:strVal val="visible"/>
                                      </p:to>
                                    </p:set>
                                    <p:animEffect transition="in" filter="circle(in)">
                                      <p:cBhvr>
                                        <p:cTn id="16"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71608D20-CDF9-FCDF-4337-65DA3045D92F}"/>
              </a:ext>
            </a:extLst>
          </p:cNvPr>
          <p:cNvSpPr>
            <a:spLocks noGrp="1"/>
          </p:cNvSpPr>
          <p:nvPr>
            <p:ph type="title"/>
          </p:nvPr>
        </p:nvSpPr>
        <p:spPr/>
        <p:txBody>
          <a:bodyPr/>
          <a:lstStyle/>
          <a:p>
            <a:r>
              <a:rPr lang="fr-FR" dirty="0"/>
              <a:t>Quelques notions liées à l’écologie</a:t>
            </a:r>
          </a:p>
        </p:txBody>
      </p:sp>
      <p:sp>
        <p:nvSpPr>
          <p:cNvPr id="3" name="Espace réservé du contenu 2">
            <a:extLst>
              <a:ext uri="{FF2B5EF4-FFF2-40B4-BE49-F238E27FC236}">
                <a16:creationId xmlns:a16="http://schemas.microsoft.com/office/drawing/2014/main" id="{D7DB6433-7067-3575-BBDB-9298D3D9363E}"/>
              </a:ext>
            </a:extLst>
          </p:cNvPr>
          <p:cNvSpPr>
            <a:spLocks noGrp="1"/>
          </p:cNvSpPr>
          <p:nvPr>
            <p:ph idx="1"/>
          </p:nvPr>
        </p:nvSpPr>
        <p:spPr/>
        <p:txBody>
          <a:bodyPr>
            <a:normAutofit lnSpcReduction="10000"/>
          </a:bodyPr>
          <a:lstStyle/>
          <a:p>
            <a:pPr algn="just"/>
            <a:r>
              <a:rPr lang="fr-FR" dirty="0">
                <a:solidFill>
                  <a:srgbClr val="00B050"/>
                </a:solidFill>
              </a:rPr>
              <a:t>Sauvegarder</a:t>
            </a:r>
            <a:r>
              <a:rPr lang="fr-FR" dirty="0">
                <a:solidFill>
                  <a:schemeClr val="tx1"/>
                </a:solidFill>
              </a:rPr>
              <a:t> – préserver, protéger</a:t>
            </a:r>
          </a:p>
          <a:p>
            <a:pPr algn="just"/>
            <a:r>
              <a:rPr lang="fr-FR" dirty="0">
                <a:solidFill>
                  <a:srgbClr val="00B050"/>
                </a:solidFill>
              </a:rPr>
              <a:t>Faire du compost </a:t>
            </a:r>
            <a:r>
              <a:rPr lang="fr-FR" dirty="0">
                <a:solidFill>
                  <a:schemeClr val="tx1"/>
                </a:solidFill>
              </a:rPr>
              <a:t>- l</a:t>
            </a:r>
            <a:r>
              <a:rPr lang="fr-FR" i="0" dirty="0">
                <a:solidFill>
                  <a:schemeClr val="tx1"/>
                </a:solidFill>
                <a:effectLst/>
              </a:rPr>
              <a:t>es déchets de cuisine et les déchets de jardin sont composés de matière organique biodégradable. Dans la nature, la matière organique, d’origine végétale ou animale, se dégrade naturellement pour permettre aux plantes de grandir (ex. épluchures, légumes et fruits abîmés, coquilles d’œuf, etc.). En récupérant certains déchets de cuisine et en les mélangeant aux déchets de jardin, on peux fabriquer notre propre compost qui servira d’engrais (</a:t>
            </a:r>
            <a:r>
              <a:rPr lang="fr-FR" i="0" dirty="0" err="1">
                <a:solidFill>
                  <a:schemeClr val="tx1"/>
                </a:solidFill>
                <a:effectLst/>
              </a:rPr>
              <a:t>đubrivo</a:t>
            </a:r>
            <a:r>
              <a:rPr lang="fr-FR" i="0" dirty="0">
                <a:solidFill>
                  <a:schemeClr val="tx1"/>
                </a:solidFill>
                <a:effectLst/>
              </a:rPr>
              <a:t>) pour ton jardin. </a:t>
            </a:r>
            <a:br>
              <a:rPr lang="fr-FR" i="0" dirty="0">
                <a:solidFill>
                  <a:srgbClr val="535353"/>
                </a:solidFill>
                <a:effectLst/>
              </a:rPr>
            </a:br>
            <a:endParaRPr lang="fr-FR" i="0" dirty="0">
              <a:solidFill>
                <a:srgbClr val="535353"/>
              </a:solidFill>
              <a:effectLst/>
            </a:endParaRPr>
          </a:p>
          <a:p>
            <a:endParaRPr lang="fr-FR" dirty="0"/>
          </a:p>
        </p:txBody>
      </p:sp>
    </p:spTree>
    <p:extLst>
      <p:ext uri="{BB962C8B-B14F-4D97-AF65-F5344CB8AC3E}">
        <p14:creationId xmlns:p14="http://schemas.microsoft.com/office/powerpoint/2010/main" val="3120310347"/>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BA4A2419-1AE3-604E-AB3A-39B73FD46BB9}"/>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E5CF1A6D-1261-0B29-BB00-59CED36319D9}"/>
              </a:ext>
            </a:extLst>
          </p:cNvPr>
          <p:cNvSpPr>
            <a:spLocks noGrp="1"/>
          </p:cNvSpPr>
          <p:nvPr>
            <p:ph idx="1"/>
          </p:nvPr>
        </p:nvSpPr>
        <p:spPr/>
        <p:txBody>
          <a:bodyPr/>
          <a:lstStyle/>
          <a:p>
            <a:pPr algn="just"/>
            <a:r>
              <a:rPr lang="fr-FR" dirty="0">
                <a:solidFill>
                  <a:srgbClr val="00B050"/>
                </a:solidFill>
              </a:rPr>
              <a:t>Rayonnement</a:t>
            </a:r>
            <a:r>
              <a:rPr lang="fr-FR" dirty="0"/>
              <a:t> – rayonnement thermique de la Terre, ensemble de radiations.</a:t>
            </a:r>
          </a:p>
          <a:p>
            <a:pPr algn="just"/>
            <a:r>
              <a:rPr lang="fr-FR" dirty="0">
                <a:solidFill>
                  <a:srgbClr val="00B050"/>
                </a:solidFill>
              </a:rPr>
              <a:t>Incinérations des déchets </a:t>
            </a:r>
            <a:r>
              <a:rPr lang="fr-FR" dirty="0"/>
              <a:t>– réduire en cendres.</a:t>
            </a:r>
          </a:p>
          <a:p>
            <a:pPr algn="just"/>
            <a:r>
              <a:rPr lang="fr-FR" dirty="0">
                <a:solidFill>
                  <a:srgbClr val="00B050"/>
                </a:solidFill>
              </a:rPr>
              <a:t>Effet de serre </a:t>
            </a:r>
            <a:r>
              <a:rPr lang="fr-FR" dirty="0"/>
              <a:t>- </a:t>
            </a:r>
            <a:r>
              <a:rPr lang="fr-FR" i="0" dirty="0">
                <a:solidFill>
                  <a:srgbClr val="124762"/>
                </a:solidFill>
                <a:effectLst/>
              </a:rPr>
              <a:t>réchauffement de l’atmosphère terrestre dû à l’absorption sélective de l’atmosphère qui laisse passer la lumière visible mais arrête les infrarouges.</a:t>
            </a:r>
            <a:r>
              <a:rPr lang="fr-FR" i="0" dirty="0">
                <a:solidFill>
                  <a:srgbClr val="333333"/>
                </a:solidFill>
                <a:effectLst/>
              </a:rPr>
              <a:t> </a:t>
            </a:r>
          </a:p>
          <a:p>
            <a:pPr algn="just"/>
            <a:r>
              <a:rPr lang="fr-FR" dirty="0">
                <a:solidFill>
                  <a:srgbClr val="00B050"/>
                </a:solidFill>
              </a:rPr>
              <a:t>Désertification</a:t>
            </a:r>
            <a:r>
              <a:rPr lang="fr-FR" dirty="0">
                <a:solidFill>
                  <a:srgbClr val="333333"/>
                </a:solidFill>
              </a:rPr>
              <a:t> - </a:t>
            </a:r>
            <a:r>
              <a:rPr lang="fr-FR" dirty="0">
                <a:solidFill>
                  <a:srgbClr val="124762"/>
                </a:solidFill>
              </a:rPr>
              <a:t>s</a:t>
            </a:r>
            <a:r>
              <a:rPr lang="fr-FR" b="0" i="0" dirty="0">
                <a:solidFill>
                  <a:srgbClr val="124762"/>
                </a:solidFill>
                <a:effectLst/>
              </a:rPr>
              <a:t>e transformer en désert sous l’action de facteurs climatiques ou humains.</a:t>
            </a:r>
            <a:endParaRPr lang="fr-FR" dirty="0"/>
          </a:p>
        </p:txBody>
      </p:sp>
    </p:spTree>
    <p:extLst>
      <p:ext uri="{BB962C8B-B14F-4D97-AF65-F5344CB8AC3E}">
        <p14:creationId xmlns:p14="http://schemas.microsoft.com/office/powerpoint/2010/main" val="3781174165"/>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375F7AC5-3CD3-7DEC-C7E8-6D4C2CC3B394}"/>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533AAC42-1A7B-F465-6849-6C880B3612FC}"/>
              </a:ext>
            </a:extLst>
          </p:cNvPr>
          <p:cNvSpPr>
            <a:spLocks noGrp="1"/>
          </p:cNvSpPr>
          <p:nvPr>
            <p:ph idx="1"/>
          </p:nvPr>
        </p:nvSpPr>
        <p:spPr/>
        <p:txBody>
          <a:bodyPr/>
          <a:lstStyle/>
          <a:p>
            <a:r>
              <a:rPr lang="fr-FR" dirty="0">
                <a:solidFill>
                  <a:srgbClr val="00B050"/>
                </a:solidFill>
              </a:rPr>
              <a:t>Déforestation</a:t>
            </a:r>
            <a:r>
              <a:rPr lang="fr-FR" dirty="0"/>
              <a:t> – détruire une forêt.</a:t>
            </a:r>
          </a:p>
          <a:p>
            <a:pPr algn="just"/>
            <a:r>
              <a:rPr lang="fr-FR" dirty="0">
                <a:solidFill>
                  <a:srgbClr val="00B050"/>
                </a:solidFill>
              </a:rPr>
              <a:t>Marée noire </a:t>
            </a:r>
            <a:r>
              <a:rPr lang="fr-FR" dirty="0"/>
              <a:t>– </a:t>
            </a:r>
            <a:r>
              <a:rPr lang="fr-FR" i="0" dirty="0">
                <a:solidFill>
                  <a:schemeClr val="tx1"/>
                </a:solidFill>
                <a:effectLst/>
              </a:rPr>
              <a:t>c’est une catastrophe écologique qui se produit quand une énorme quantité de pétrole se retrouve dans la mer. La flaque gluante (</a:t>
            </a:r>
            <a:r>
              <a:rPr lang="fr-FR" i="0" dirty="0" err="1">
                <a:solidFill>
                  <a:schemeClr val="tx1"/>
                </a:solidFill>
                <a:effectLst/>
              </a:rPr>
              <a:t>ljepljiva</a:t>
            </a:r>
            <a:r>
              <a:rPr lang="fr-FR" i="0" dirty="0">
                <a:solidFill>
                  <a:schemeClr val="tx1"/>
                </a:solidFill>
                <a:effectLst/>
              </a:rPr>
              <a:t> </a:t>
            </a:r>
            <a:r>
              <a:rPr lang="fr-FR" i="0" dirty="0" err="1">
                <a:solidFill>
                  <a:schemeClr val="tx1"/>
                </a:solidFill>
                <a:effectLst/>
              </a:rPr>
              <a:t>lokva</a:t>
            </a:r>
            <a:r>
              <a:rPr lang="fr-FR" i="0" dirty="0">
                <a:solidFill>
                  <a:schemeClr val="tx1"/>
                </a:solidFill>
                <a:effectLst/>
              </a:rPr>
              <a:t>) et toxique flotte à la surface jusqu’à ce que les vents, les courants et les marées la précipitent sur le rivage.</a:t>
            </a:r>
          </a:p>
          <a:p>
            <a:pPr algn="just"/>
            <a:r>
              <a:rPr lang="fr-FR" dirty="0">
                <a:solidFill>
                  <a:srgbClr val="00B050"/>
                </a:solidFill>
              </a:rPr>
              <a:t>Carburant propre (</a:t>
            </a:r>
            <a:r>
              <a:rPr lang="fr-FR" dirty="0" err="1">
                <a:solidFill>
                  <a:srgbClr val="00B050"/>
                </a:solidFill>
              </a:rPr>
              <a:t>čisto</a:t>
            </a:r>
            <a:r>
              <a:rPr lang="fr-FR" dirty="0">
                <a:solidFill>
                  <a:srgbClr val="00B050"/>
                </a:solidFill>
              </a:rPr>
              <a:t> </a:t>
            </a:r>
            <a:r>
              <a:rPr lang="fr-FR" dirty="0" err="1">
                <a:solidFill>
                  <a:srgbClr val="00B050"/>
                </a:solidFill>
              </a:rPr>
              <a:t>gorivo</a:t>
            </a:r>
            <a:r>
              <a:rPr lang="fr-FR" dirty="0">
                <a:solidFill>
                  <a:srgbClr val="00B050"/>
                </a:solidFill>
              </a:rPr>
              <a:t>) </a:t>
            </a:r>
            <a:r>
              <a:rPr lang="fr-FR" dirty="0">
                <a:solidFill>
                  <a:schemeClr val="tx1"/>
                </a:solidFill>
              </a:rPr>
              <a:t>– celui que ne rejette que de la vapeur d’eau (hydrogène – gaz inflammable, incolore, </a:t>
            </a:r>
            <a:r>
              <a:rPr lang="fr-FR" dirty="0" err="1">
                <a:solidFill>
                  <a:schemeClr val="tx1"/>
                </a:solidFill>
              </a:rPr>
              <a:t>inolore</a:t>
            </a:r>
            <a:r>
              <a:rPr lang="fr-FR" dirty="0">
                <a:solidFill>
                  <a:schemeClr val="tx1"/>
                </a:solidFill>
              </a:rPr>
              <a:t>). </a:t>
            </a:r>
          </a:p>
        </p:txBody>
      </p:sp>
    </p:spTree>
    <p:extLst>
      <p:ext uri="{BB962C8B-B14F-4D97-AF65-F5344CB8AC3E}">
        <p14:creationId xmlns:p14="http://schemas.microsoft.com/office/powerpoint/2010/main" val="172332019"/>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re 1">
            <a:extLst>
              <a:ext uri="{FF2B5EF4-FFF2-40B4-BE49-F238E27FC236}">
                <a16:creationId xmlns:a16="http://schemas.microsoft.com/office/drawing/2014/main" id="{F8B0457A-8944-6173-F487-7DE2E5263152}"/>
              </a:ext>
            </a:extLst>
          </p:cNvPr>
          <p:cNvSpPr>
            <a:spLocks noGrp="1"/>
          </p:cNvSpPr>
          <p:nvPr>
            <p:ph type="title"/>
          </p:nvPr>
        </p:nvSpPr>
        <p:spPr/>
        <p:txBody>
          <a:bodyPr/>
          <a:lstStyle/>
          <a:p>
            <a:endParaRPr lang="fr-FR"/>
          </a:p>
        </p:txBody>
      </p:sp>
      <p:sp>
        <p:nvSpPr>
          <p:cNvPr id="3" name="Espace réservé du contenu 2">
            <a:extLst>
              <a:ext uri="{FF2B5EF4-FFF2-40B4-BE49-F238E27FC236}">
                <a16:creationId xmlns:a16="http://schemas.microsoft.com/office/drawing/2014/main" id="{8F0F5729-4967-0AB7-9CD1-37E3ABBE9FD5}"/>
              </a:ext>
            </a:extLst>
          </p:cNvPr>
          <p:cNvSpPr>
            <a:spLocks noGrp="1"/>
          </p:cNvSpPr>
          <p:nvPr>
            <p:ph idx="1"/>
          </p:nvPr>
        </p:nvSpPr>
        <p:spPr/>
        <p:txBody>
          <a:bodyPr>
            <a:normAutofit fontScale="85000" lnSpcReduction="10000"/>
          </a:bodyPr>
          <a:lstStyle/>
          <a:p>
            <a:pPr algn="just"/>
            <a:r>
              <a:rPr lang="fr-FR" dirty="0">
                <a:solidFill>
                  <a:srgbClr val="00B050"/>
                </a:solidFill>
              </a:rPr>
              <a:t>Panneaux solaires </a:t>
            </a:r>
            <a:r>
              <a:rPr lang="fr-FR" dirty="0"/>
              <a:t>– </a:t>
            </a:r>
            <a:r>
              <a:rPr lang="fr-FR" dirty="0">
                <a:solidFill>
                  <a:srgbClr val="4D5156"/>
                </a:solidFill>
              </a:rPr>
              <a:t>u</a:t>
            </a:r>
            <a:r>
              <a:rPr lang="fr-FR" i="0" dirty="0">
                <a:solidFill>
                  <a:srgbClr val="4D5156"/>
                </a:solidFill>
                <a:effectLst/>
              </a:rPr>
              <a:t>n panneau solaire est un dispositif convertissant une partie du rayonnement solaire en énergie thermique ou électrique, grâce à des capteurs solaires.</a:t>
            </a:r>
          </a:p>
          <a:p>
            <a:pPr algn="just"/>
            <a:r>
              <a:rPr lang="fr-FR" dirty="0">
                <a:solidFill>
                  <a:srgbClr val="00B050"/>
                </a:solidFill>
              </a:rPr>
              <a:t>Éolienne</a:t>
            </a:r>
            <a:r>
              <a:rPr lang="fr-FR" dirty="0">
                <a:solidFill>
                  <a:srgbClr val="4D5156"/>
                </a:solidFill>
              </a:rPr>
              <a:t> – une </a:t>
            </a:r>
            <a:r>
              <a:rPr lang="fr-FR" dirty="0">
                <a:solidFill>
                  <a:srgbClr val="124762"/>
                </a:solidFill>
              </a:rPr>
              <a:t>m</a:t>
            </a:r>
            <a:r>
              <a:rPr lang="fr-FR" i="0" dirty="0">
                <a:solidFill>
                  <a:srgbClr val="124762"/>
                </a:solidFill>
                <a:effectLst/>
              </a:rPr>
              <a:t>achine qui capte l’énergie du vent.</a:t>
            </a:r>
          </a:p>
          <a:p>
            <a:pPr algn="just"/>
            <a:r>
              <a:rPr lang="fr-FR" dirty="0">
                <a:solidFill>
                  <a:srgbClr val="00B050"/>
                </a:solidFill>
              </a:rPr>
              <a:t>Cabas</a:t>
            </a:r>
            <a:r>
              <a:rPr lang="fr-FR" dirty="0">
                <a:solidFill>
                  <a:srgbClr val="124762"/>
                </a:solidFill>
              </a:rPr>
              <a:t> - g</a:t>
            </a:r>
            <a:r>
              <a:rPr lang="fr-FR" i="0" dirty="0">
                <a:solidFill>
                  <a:srgbClr val="202124"/>
                </a:solidFill>
                <a:effectLst/>
              </a:rPr>
              <a:t>rand sac de vannerie (</a:t>
            </a:r>
            <a:r>
              <a:rPr lang="fr-FR" i="0" dirty="0" err="1">
                <a:solidFill>
                  <a:srgbClr val="202124"/>
                </a:solidFill>
                <a:effectLst/>
              </a:rPr>
              <a:t>košara</a:t>
            </a:r>
            <a:r>
              <a:rPr lang="fr-FR" i="0" dirty="0">
                <a:solidFill>
                  <a:srgbClr val="202124"/>
                </a:solidFill>
                <a:effectLst/>
              </a:rPr>
              <a:t>) ou de tissu utilisé le plus souvent pour faire le marché.</a:t>
            </a:r>
          </a:p>
          <a:p>
            <a:pPr algn="just"/>
            <a:r>
              <a:rPr lang="fr-FR" i="0" dirty="0">
                <a:solidFill>
                  <a:srgbClr val="00B050"/>
                </a:solidFill>
                <a:effectLst/>
              </a:rPr>
              <a:t>Biodiversité</a:t>
            </a:r>
            <a:r>
              <a:rPr lang="fr-FR" i="0" dirty="0">
                <a:solidFill>
                  <a:srgbClr val="124762"/>
                </a:solidFill>
                <a:effectLst/>
              </a:rPr>
              <a:t> – diversité des espèces vivantes (micro-organismes, végétaux, animaux) présentes dans un milieu.</a:t>
            </a:r>
          </a:p>
          <a:p>
            <a:pPr algn="just"/>
            <a:r>
              <a:rPr lang="fr-FR" dirty="0">
                <a:solidFill>
                  <a:srgbClr val="00B050"/>
                </a:solidFill>
              </a:rPr>
              <a:t>Énergies renouvelables </a:t>
            </a:r>
            <a:r>
              <a:rPr lang="fr-FR" dirty="0">
                <a:solidFill>
                  <a:srgbClr val="124762"/>
                </a:solidFill>
              </a:rPr>
              <a:t>– énergies </a:t>
            </a:r>
            <a:r>
              <a:rPr lang="fr-FR" b="0" i="0" dirty="0">
                <a:solidFill>
                  <a:srgbClr val="124762"/>
                </a:solidFill>
                <a:effectLst/>
              </a:rPr>
              <a:t>provenant de sources naturelles non épuisables (soleil, vent, marée...).</a:t>
            </a:r>
            <a:endParaRPr lang="fr-FR" dirty="0"/>
          </a:p>
        </p:txBody>
      </p:sp>
    </p:spTree>
    <p:extLst>
      <p:ext uri="{BB962C8B-B14F-4D97-AF65-F5344CB8AC3E}">
        <p14:creationId xmlns:p14="http://schemas.microsoft.com/office/powerpoint/2010/main" val="632090452"/>
      </p:ext>
    </p:extLst>
  </p:cSld>
  <p:clrMapOvr>
    <a:masterClrMapping/>
  </p:clrMapOvr>
  <p:timing>
    <p:tnLst>
      <p:par>
        <p:cTn id="1" dur="indefinite" restart="never" nodeType="tmRoot">
          <p:childTnLst>
            <p:seq concurrent="1" nextAc="seek">
              <p:cTn id="2" dur="indefinite" nodeType="mainSeq">
                <p:childTnLst>
                  <p:par>
                    <p:cTn id="3" fill="hold">
                      <p:stCondLst>
                        <p:cond delay="indefinite"/>
                      </p:stCondLst>
                      <p:childTnLst>
                        <p:par>
                          <p:cTn id="4" fill="hold">
                            <p:stCondLst>
                              <p:cond delay="0"/>
                            </p:stCondLst>
                            <p:childTnLst>
                              <p:par>
                                <p:cTn id="5" presetID="6" presetClass="entr" presetSubtype="16" fill="hold" nodeType="clickEffect">
                                  <p:stCondLst>
                                    <p:cond delay="0"/>
                                  </p:stCondLst>
                                  <p:childTnLst>
                                    <p:set>
                                      <p:cBhvr>
                                        <p:cTn id="6" dur="1" fill="hold">
                                          <p:stCondLst>
                                            <p:cond delay="0"/>
                                          </p:stCondLst>
                                        </p:cTn>
                                        <p:tgtEl>
                                          <p:spTgt spid="3">
                                            <p:txEl>
                                              <p:pRg st="0" end="0"/>
                                            </p:txEl>
                                          </p:spTgt>
                                        </p:tgtEl>
                                        <p:attrNameLst>
                                          <p:attrName>style.visibility</p:attrName>
                                        </p:attrNameLst>
                                      </p:cBhvr>
                                      <p:to>
                                        <p:strVal val="visible"/>
                                      </p:to>
                                    </p:set>
                                    <p:animEffect transition="in" filter="circle(in)">
                                      <p:cBhvr>
                                        <p:cTn id="7" dur="2000"/>
                                        <p:tgtEl>
                                          <p:spTgt spid="3">
                                            <p:txEl>
                                              <p:pRg st="0" end="0"/>
                                            </p:txEl>
                                          </p:spTgt>
                                        </p:tgtEl>
                                      </p:cBhvr>
                                    </p:animEffect>
                                  </p:childTnLst>
                                </p:cTn>
                              </p:par>
                            </p:childTnLst>
                          </p:cTn>
                        </p:par>
                      </p:childTnLst>
                    </p:cTn>
                  </p:par>
                  <p:par>
                    <p:cTn id="8" fill="hold">
                      <p:stCondLst>
                        <p:cond delay="indefinite"/>
                      </p:stCondLst>
                      <p:childTnLst>
                        <p:par>
                          <p:cTn id="9" fill="hold">
                            <p:stCondLst>
                              <p:cond delay="0"/>
                            </p:stCondLst>
                            <p:childTnLst>
                              <p:par>
                                <p:cTn id="10" presetID="6" presetClass="entr" presetSubtype="16" fill="hold" nodeType="clickEffect">
                                  <p:stCondLst>
                                    <p:cond delay="0"/>
                                  </p:stCondLst>
                                  <p:childTnLst>
                                    <p:set>
                                      <p:cBhvr>
                                        <p:cTn id="11" dur="1" fill="hold">
                                          <p:stCondLst>
                                            <p:cond delay="0"/>
                                          </p:stCondLst>
                                        </p:cTn>
                                        <p:tgtEl>
                                          <p:spTgt spid="3">
                                            <p:txEl>
                                              <p:pRg st="1" end="1"/>
                                            </p:txEl>
                                          </p:spTgt>
                                        </p:tgtEl>
                                        <p:attrNameLst>
                                          <p:attrName>style.visibility</p:attrName>
                                        </p:attrNameLst>
                                      </p:cBhvr>
                                      <p:to>
                                        <p:strVal val="visible"/>
                                      </p:to>
                                    </p:set>
                                    <p:animEffect transition="in" filter="circle(in)">
                                      <p:cBhvr>
                                        <p:cTn id="12" dur="2000"/>
                                        <p:tgtEl>
                                          <p:spTgt spid="3">
                                            <p:txEl>
                                              <p:pRg st="1" end="1"/>
                                            </p:txEl>
                                          </p:spTgt>
                                        </p:tgtEl>
                                      </p:cBhvr>
                                    </p:animEffect>
                                  </p:childTnLst>
                                </p:cTn>
                              </p:par>
                            </p:childTnLst>
                          </p:cTn>
                        </p:par>
                      </p:childTnLst>
                    </p:cTn>
                  </p:par>
                  <p:par>
                    <p:cTn id="13" fill="hold">
                      <p:stCondLst>
                        <p:cond delay="indefinite"/>
                      </p:stCondLst>
                      <p:childTnLst>
                        <p:par>
                          <p:cTn id="14" fill="hold">
                            <p:stCondLst>
                              <p:cond delay="0"/>
                            </p:stCondLst>
                            <p:childTnLst>
                              <p:par>
                                <p:cTn id="15" presetID="6" presetClass="entr" presetSubtype="16" fill="hold" nodeType="clickEffect">
                                  <p:stCondLst>
                                    <p:cond delay="0"/>
                                  </p:stCondLst>
                                  <p:childTnLst>
                                    <p:set>
                                      <p:cBhvr>
                                        <p:cTn id="16" dur="1" fill="hold">
                                          <p:stCondLst>
                                            <p:cond delay="0"/>
                                          </p:stCondLst>
                                        </p:cTn>
                                        <p:tgtEl>
                                          <p:spTgt spid="3">
                                            <p:txEl>
                                              <p:pRg st="2" end="2"/>
                                            </p:txEl>
                                          </p:spTgt>
                                        </p:tgtEl>
                                        <p:attrNameLst>
                                          <p:attrName>style.visibility</p:attrName>
                                        </p:attrNameLst>
                                      </p:cBhvr>
                                      <p:to>
                                        <p:strVal val="visible"/>
                                      </p:to>
                                    </p:set>
                                    <p:animEffect transition="in" filter="circle(in)">
                                      <p:cBhvr>
                                        <p:cTn id="17" dur="2000"/>
                                        <p:tgtEl>
                                          <p:spTgt spid="3">
                                            <p:txEl>
                                              <p:pRg st="2" end="2"/>
                                            </p:txEl>
                                          </p:spTgt>
                                        </p:tgtEl>
                                      </p:cBhvr>
                                    </p:animEffect>
                                  </p:childTnLst>
                                </p:cTn>
                              </p:par>
                            </p:childTnLst>
                          </p:cTn>
                        </p:par>
                      </p:childTnLst>
                    </p:cTn>
                  </p:par>
                  <p:par>
                    <p:cTn id="18" fill="hold">
                      <p:stCondLst>
                        <p:cond delay="indefinite"/>
                      </p:stCondLst>
                      <p:childTnLst>
                        <p:par>
                          <p:cTn id="19" fill="hold">
                            <p:stCondLst>
                              <p:cond delay="0"/>
                            </p:stCondLst>
                            <p:childTnLst>
                              <p:par>
                                <p:cTn id="20" presetID="6" presetClass="entr" presetSubtype="16" fill="hold" nodeType="clickEffect">
                                  <p:stCondLst>
                                    <p:cond delay="0"/>
                                  </p:stCondLst>
                                  <p:childTnLst>
                                    <p:set>
                                      <p:cBhvr>
                                        <p:cTn id="21" dur="1" fill="hold">
                                          <p:stCondLst>
                                            <p:cond delay="0"/>
                                          </p:stCondLst>
                                        </p:cTn>
                                        <p:tgtEl>
                                          <p:spTgt spid="3">
                                            <p:txEl>
                                              <p:pRg st="3" end="3"/>
                                            </p:txEl>
                                          </p:spTgt>
                                        </p:tgtEl>
                                        <p:attrNameLst>
                                          <p:attrName>style.visibility</p:attrName>
                                        </p:attrNameLst>
                                      </p:cBhvr>
                                      <p:to>
                                        <p:strVal val="visible"/>
                                      </p:to>
                                    </p:set>
                                    <p:animEffect transition="in" filter="circle(in)">
                                      <p:cBhvr>
                                        <p:cTn id="22" dur="2000"/>
                                        <p:tgtEl>
                                          <p:spTgt spid="3">
                                            <p:txEl>
                                              <p:pRg st="3" end="3"/>
                                            </p:txEl>
                                          </p:spTgt>
                                        </p:tgtEl>
                                      </p:cBhvr>
                                    </p:animEffect>
                                  </p:childTnLst>
                                </p:cTn>
                              </p:par>
                            </p:childTnLst>
                          </p:cTn>
                        </p:par>
                      </p:childTnLst>
                    </p:cTn>
                  </p:par>
                  <p:par>
                    <p:cTn id="23" fill="hold">
                      <p:stCondLst>
                        <p:cond delay="indefinite"/>
                      </p:stCondLst>
                      <p:childTnLst>
                        <p:par>
                          <p:cTn id="24" fill="hold">
                            <p:stCondLst>
                              <p:cond delay="0"/>
                            </p:stCondLst>
                            <p:childTnLst>
                              <p:par>
                                <p:cTn id="25" presetID="6" presetClass="entr" presetSubtype="16" fill="hold" nodeType="clickEffect">
                                  <p:stCondLst>
                                    <p:cond delay="0"/>
                                  </p:stCondLst>
                                  <p:childTnLst>
                                    <p:set>
                                      <p:cBhvr>
                                        <p:cTn id="26" dur="1" fill="hold">
                                          <p:stCondLst>
                                            <p:cond delay="0"/>
                                          </p:stCondLst>
                                        </p:cTn>
                                        <p:tgtEl>
                                          <p:spTgt spid="3">
                                            <p:txEl>
                                              <p:pRg st="4" end="4"/>
                                            </p:txEl>
                                          </p:spTgt>
                                        </p:tgtEl>
                                        <p:attrNameLst>
                                          <p:attrName>style.visibility</p:attrName>
                                        </p:attrNameLst>
                                      </p:cBhvr>
                                      <p:to>
                                        <p:strVal val="visible"/>
                                      </p:to>
                                    </p:set>
                                    <p:animEffect transition="in" filter="circle(in)">
                                      <p:cBhvr>
                                        <p:cTn id="27" dur="2000"/>
                                        <p:tgtEl>
                                          <p:spTgt spid="3">
                                            <p:txEl>
                                              <p:pRg st="4" end="4"/>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theme/_rels/theme1.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image" Target="../media/image1.jpeg"/></Relationships>
</file>

<file path=ppt/theme/theme1.xml><?xml version="1.0" encoding="utf-8"?>
<a:theme xmlns:a="http://schemas.openxmlformats.org/drawingml/2006/main" name="Organique">
  <a:themeElements>
    <a:clrScheme name="Organique">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Organique">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Organique">
      <a:fillStyleLst>
        <a:solidFill>
          <a:schemeClr val="phClr"/>
        </a:solidFill>
        <a:gradFill rotWithShape="1">
          <a:gsLst>
            <a:gs pos="0">
              <a:schemeClr val="phClr">
                <a:tint val="60000"/>
                <a:lumMod val="110000"/>
              </a:schemeClr>
            </a:gs>
            <a:gs pos="100000">
              <a:schemeClr val="phClr">
                <a:tint val="82000"/>
              </a:schemeClr>
            </a:gs>
          </a:gsLst>
          <a:lin ang="5400000" scaled="0"/>
        </a:gradFill>
        <a:blipFill>
          <a:blip xmlns:r="http://schemas.openxmlformats.org/officeDocument/2006/relationships" r:embed="rId1">
            <a:duotone>
              <a:schemeClr val="phClr">
                <a:shade val="74000"/>
                <a:satMod val="130000"/>
                <a:lumMod val="90000"/>
              </a:schemeClr>
              <a:schemeClr val="phClr">
                <a:tint val="94000"/>
                <a:satMod val="120000"/>
                <a:lumMod val="104000"/>
              </a:schemeClr>
            </a:duotone>
          </a:blip>
          <a:tile tx="0" ty="0" sx="100000" sy="100000" flip="none" algn="tl"/>
        </a:blipFill>
      </a:fillStyleLst>
      <a:lnStyleLst>
        <a:ln w="9525" cap="flat" cmpd="sng" algn="ctr">
          <a:solidFill>
            <a:schemeClr val="phClr"/>
          </a:solidFill>
          <a:prstDash val="solid"/>
        </a:ln>
        <a:ln w="15875" cap="flat" cmpd="sng" algn="ctr">
          <a:solidFill>
            <a:schemeClr val="phClr"/>
          </a:solidFill>
          <a:prstDash val="solid"/>
        </a:ln>
        <a:ln w="25400" cap="flat" cmpd="sng" algn="ctr">
          <a:solidFill>
            <a:schemeClr val="phClr"/>
          </a:solidFill>
          <a:prstDash val="solid"/>
        </a:ln>
      </a:lnStyleLst>
      <a:effectStyleLst>
        <a:effectStyle>
          <a:effectLst/>
        </a:effectStyle>
        <a:effectStyle>
          <a:effectLst>
            <a:innerShdw blurRad="25400" dist="12700" dir="13500000">
              <a:srgbClr val="000000">
                <a:alpha val="45000"/>
              </a:srgbClr>
            </a:innerShdw>
          </a:effectLst>
        </a:effectStyle>
        <a:effectStyle>
          <a:effectLst>
            <a:outerShdw blurRad="38100" dist="25400" dir="5400000" rotWithShape="0">
              <a:srgbClr val="000000">
                <a:alpha val="60000"/>
              </a:srgbClr>
            </a:outerShdw>
          </a:effectLst>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2"/>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docProps/app.xml><?xml version="1.0" encoding="utf-8"?>
<Properties xmlns="http://schemas.openxmlformats.org/officeDocument/2006/extended-properties" xmlns:vt="http://schemas.openxmlformats.org/officeDocument/2006/docPropsVTypes">
  <Template>{87D3A13D-B376-7443-A42E-176699E75E3E}tf10001064</Template>
  <TotalTime>68</TotalTime>
  <Words>548</Words>
  <Application>Microsoft Office PowerPoint</Application>
  <PresentationFormat>Widescreen</PresentationFormat>
  <Paragraphs>28</Paragraphs>
  <Slides>8</Slides>
  <Notes>0</Notes>
  <HiddenSlides>0</HiddenSlides>
  <MMClips>0</MMClips>
  <ScaleCrop>false</ScaleCrop>
  <HeadingPairs>
    <vt:vector size="6" baseType="variant">
      <vt:variant>
        <vt:lpstr>Fonts Used</vt:lpstr>
      </vt:variant>
      <vt:variant>
        <vt:i4>2</vt:i4>
      </vt:variant>
      <vt:variant>
        <vt:lpstr>Theme</vt:lpstr>
      </vt:variant>
      <vt:variant>
        <vt:i4>1</vt:i4>
      </vt:variant>
      <vt:variant>
        <vt:lpstr>Slide Titles</vt:lpstr>
      </vt:variant>
      <vt:variant>
        <vt:i4>8</vt:i4>
      </vt:variant>
    </vt:vector>
  </HeadingPairs>
  <TitlesOfParts>
    <vt:vector size="11" baseType="lpstr">
      <vt:lpstr>Arial</vt:lpstr>
      <vt:lpstr>Garamond</vt:lpstr>
      <vt:lpstr>Organique</vt:lpstr>
      <vt:lpstr>Traiter le développement durable et le changement climatique en cours de français </vt:lpstr>
      <vt:lpstr>Comment définiriez-vous l’écologie?</vt:lpstr>
      <vt:lpstr>Diagramme du Venn  du développement durable</vt:lpstr>
      <vt:lpstr>Qu’est-ce que c’est le développement durable ?</vt:lpstr>
      <vt:lpstr>Quelques notions liées à l’écologie</vt:lpstr>
      <vt:lpstr>PowerPoint Presentation</vt:lpstr>
      <vt:lpstr>PowerPoint Presentation</vt:lpstr>
      <vt:lpstr>PowerPoint Presentation</vt:lpstr>
    </vt:vector>
  </TitlesOfParts>
  <Company/>
  <LinksUpToDate>false</LinksUpToDate>
  <SharedDoc>false</SharedDoc>
  <HyperlinksChanged>false</HyperlinksChanged>
  <AppVersion>16.0000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Comment aborder l’écologie en tant que sujet contemporain  en classe de FLE</dc:title>
  <dc:creator>Emir Šišić</dc:creator>
  <cp:lastModifiedBy>Ana Mocnaj</cp:lastModifiedBy>
  <cp:revision>16</cp:revision>
  <dcterms:created xsi:type="dcterms:W3CDTF">2022-09-25T12:39:41Z</dcterms:created>
  <dcterms:modified xsi:type="dcterms:W3CDTF">2022-11-01T08:51:25Z</dcterms:modified>
</cp:coreProperties>
</file>